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sldIdLst>
    <p:sldId id="460" r:id="rId2"/>
    <p:sldId id="494" r:id="rId3"/>
    <p:sldId id="502" r:id="rId4"/>
    <p:sldId id="504" r:id="rId5"/>
    <p:sldId id="511" r:id="rId6"/>
    <p:sldId id="512" r:id="rId7"/>
    <p:sldId id="514" r:id="rId8"/>
    <p:sldId id="515" r:id="rId9"/>
    <p:sldId id="516" r:id="rId10"/>
    <p:sldId id="517" r:id="rId11"/>
    <p:sldId id="518" r:id="rId12"/>
    <p:sldId id="519" r:id="rId13"/>
    <p:sldId id="520" r:id="rId14"/>
    <p:sldId id="521" r:id="rId15"/>
    <p:sldId id="522" r:id="rId16"/>
    <p:sldId id="523" r:id="rId17"/>
    <p:sldId id="524" r:id="rId18"/>
    <p:sldId id="526" r:id="rId19"/>
    <p:sldId id="525" r:id="rId20"/>
    <p:sldId id="510" r:id="rId21"/>
    <p:sldId id="496" r:id="rId2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ain" initials="LC" lastIdx="44" clrIdx="0">
    <p:extLst>
      <p:ext uri="{19B8F6BF-5375-455C-9EA6-DF929625EA0E}">
        <p15:presenceInfo xmlns:p15="http://schemas.microsoft.com/office/powerpoint/2012/main" userId="S::Lecain@ihda.org::a82037ec-6767-42c4-b2a8-7156b92c821a" providerId="AD"/>
      </p:ext>
    </p:extLst>
  </p:cmAuthor>
  <p:cmAuthor id="2" name="Patricia Williams" initials="PW" lastIdx="4" clrIdx="1">
    <p:extLst>
      <p:ext uri="{19B8F6BF-5375-455C-9EA6-DF929625EA0E}">
        <p15:presenceInfo xmlns:p15="http://schemas.microsoft.com/office/powerpoint/2012/main" userId="S::Pwilliam@ihda.org::595da48f-0ac8-4efe-8feb-96e78a9595d2" providerId="AD"/>
      </p:ext>
    </p:extLst>
  </p:cmAuthor>
  <p:cmAuthor id="3" name="La Tonya James" initials="LTJ" lastIdx="4" clrIdx="2">
    <p:extLst>
      <p:ext uri="{19B8F6BF-5375-455C-9EA6-DF929625EA0E}">
        <p15:presenceInfo xmlns:p15="http://schemas.microsoft.com/office/powerpoint/2012/main" userId="S::LJames@ihda.org::49f2d360-0570-4690-9770-0c79d3f73f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8" autoAdjust="0"/>
    <p:restoredTop sz="85529" autoAdjust="0"/>
  </p:normalViewPr>
  <p:slideViewPr>
    <p:cSldViewPr snapToGrid="0">
      <p:cViewPr varScale="1">
        <p:scale>
          <a:sx n="97" d="100"/>
          <a:sy n="97" d="100"/>
        </p:scale>
        <p:origin x="11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336A616-B821-4A7A-B2B8-AA17CA7530A4}" type="datetimeFigureOut">
              <a:rPr lang="en-US" smtClean="0"/>
              <a:t>7/7/2021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72488CE-2DAE-4F1B-9D1C-C1952F021FCD}" type="slidenum">
              <a:rPr lang="en-US" smtClean="0"/>
              <a:t>‹#›</a:t>
            </a:fld>
            <a:endParaRPr lang="en-US" dirty="0"/>
          </a:p>
        </p:txBody>
      </p:sp>
    </p:spTree>
    <p:extLst>
      <p:ext uri="{BB962C8B-B14F-4D97-AF65-F5344CB8AC3E}">
        <p14:creationId xmlns:p14="http://schemas.microsoft.com/office/powerpoint/2010/main" val="242864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2488CE-2DAE-4F1B-9D1C-C1952F021FCD}" type="slidenum">
              <a:rPr lang="en-US" smtClean="0"/>
              <a:t>1</a:t>
            </a:fld>
            <a:endParaRPr lang="en-US" dirty="0"/>
          </a:p>
        </p:txBody>
      </p:sp>
    </p:spTree>
    <p:extLst>
      <p:ext uri="{BB962C8B-B14F-4D97-AF65-F5344CB8AC3E}">
        <p14:creationId xmlns:p14="http://schemas.microsoft.com/office/powerpoint/2010/main" val="138057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DD0EF-D21F-426A-9FFF-4069DAA8545B}" type="slidenum">
              <a:rPr lang="en-US" smtClean="0"/>
              <a:t>3</a:t>
            </a:fld>
            <a:endParaRPr lang="en-US"/>
          </a:p>
        </p:txBody>
      </p:sp>
    </p:spTree>
    <p:extLst>
      <p:ext uri="{BB962C8B-B14F-4D97-AF65-F5344CB8AC3E}">
        <p14:creationId xmlns:p14="http://schemas.microsoft.com/office/powerpoint/2010/main" val="125092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2488CE-2DAE-4F1B-9D1C-C1952F021FCD}" type="slidenum">
              <a:rPr lang="en-US" smtClean="0"/>
              <a:t>13</a:t>
            </a:fld>
            <a:endParaRPr lang="en-US" dirty="0"/>
          </a:p>
        </p:txBody>
      </p:sp>
    </p:spTree>
    <p:extLst>
      <p:ext uri="{BB962C8B-B14F-4D97-AF65-F5344CB8AC3E}">
        <p14:creationId xmlns:p14="http://schemas.microsoft.com/office/powerpoint/2010/main" val="226030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2488CE-2DAE-4F1B-9D1C-C1952F021FCD}" type="slidenum">
              <a:rPr lang="en-US" smtClean="0"/>
              <a:t>18</a:t>
            </a:fld>
            <a:endParaRPr lang="en-US" dirty="0"/>
          </a:p>
        </p:txBody>
      </p:sp>
    </p:spTree>
    <p:extLst>
      <p:ext uri="{BB962C8B-B14F-4D97-AF65-F5344CB8AC3E}">
        <p14:creationId xmlns:p14="http://schemas.microsoft.com/office/powerpoint/2010/main" val="131482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7AB329-9770-4D63-9D18-8CF455522DB1}" type="datetime1">
              <a:rPr lang="en-US" smtClean="0"/>
              <a:t>7/7/2021</a:t>
            </a:fld>
            <a:endParaRPr lang="en-US" dirty="0"/>
          </a:p>
        </p:txBody>
      </p:sp>
      <p:sp>
        <p:nvSpPr>
          <p:cNvPr id="5" name="Footer Placeholder 4"/>
          <p:cNvSpPr>
            <a:spLocks noGrp="1"/>
          </p:cNvSpPr>
          <p:nvPr>
            <p:ph type="ftr" sz="quarter" idx="11"/>
          </p:nvPr>
        </p:nvSpPr>
        <p:spPr/>
        <p:txBody>
          <a:bodyPr/>
          <a:lstStyle/>
          <a:p>
            <a:r>
              <a:rPr lang="en-US"/>
              <a:t>May 2020</a:t>
            </a:r>
            <a:endParaRPr lang="en-US" dirty="0"/>
          </a:p>
        </p:txBody>
      </p:sp>
      <p:sp>
        <p:nvSpPr>
          <p:cNvPr id="6" name="Slide Number Placeholder 5"/>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74276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1A36C-FF6E-40E9-A5DC-1DA3853C535F}" type="datetime1">
              <a:rPr lang="en-US" smtClean="0"/>
              <a:t>7/7/2021</a:t>
            </a:fld>
            <a:endParaRPr lang="en-US" dirty="0"/>
          </a:p>
        </p:txBody>
      </p:sp>
      <p:sp>
        <p:nvSpPr>
          <p:cNvPr id="5" name="Footer Placeholder 4"/>
          <p:cNvSpPr>
            <a:spLocks noGrp="1"/>
          </p:cNvSpPr>
          <p:nvPr>
            <p:ph type="ftr" sz="quarter" idx="11"/>
          </p:nvPr>
        </p:nvSpPr>
        <p:spPr/>
        <p:txBody>
          <a:bodyPr/>
          <a:lstStyle/>
          <a:p>
            <a:r>
              <a:rPr lang="en-US"/>
              <a:t>May 2020</a:t>
            </a:r>
            <a:endParaRPr lang="en-US" dirty="0"/>
          </a:p>
        </p:txBody>
      </p:sp>
      <p:sp>
        <p:nvSpPr>
          <p:cNvPr id="6" name="Slide Number Placeholder 5"/>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176830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CDAFF-D2FE-4C7B-8D67-7EDD703075E9}" type="datetime1">
              <a:rPr lang="en-US" smtClean="0"/>
              <a:t>7/7/2021</a:t>
            </a:fld>
            <a:endParaRPr lang="en-US" dirty="0"/>
          </a:p>
        </p:txBody>
      </p:sp>
      <p:sp>
        <p:nvSpPr>
          <p:cNvPr id="5" name="Footer Placeholder 4"/>
          <p:cNvSpPr>
            <a:spLocks noGrp="1"/>
          </p:cNvSpPr>
          <p:nvPr>
            <p:ph type="ftr" sz="quarter" idx="11"/>
          </p:nvPr>
        </p:nvSpPr>
        <p:spPr/>
        <p:txBody>
          <a:bodyPr/>
          <a:lstStyle/>
          <a:p>
            <a:r>
              <a:rPr lang="en-US"/>
              <a:t>May 2020</a:t>
            </a:r>
            <a:endParaRPr lang="en-US" dirty="0"/>
          </a:p>
        </p:txBody>
      </p:sp>
      <p:sp>
        <p:nvSpPr>
          <p:cNvPr id="6" name="Slide Number Placeholder 5"/>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194949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2E61D-84DC-44FC-9E29-B244AC8DFC5E}" type="datetime1">
              <a:rPr lang="en-US" smtClean="0"/>
              <a:t>7/7/2021</a:t>
            </a:fld>
            <a:endParaRPr lang="en-US" dirty="0"/>
          </a:p>
        </p:txBody>
      </p:sp>
      <p:sp>
        <p:nvSpPr>
          <p:cNvPr id="5" name="Footer Placeholder 4"/>
          <p:cNvSpPr>
            <a:spLocks noGrp="1"/>
          </p:cNvSpPr>
          <p:nvPr>
            <p:ph type="ftr" sz="quarter" idx="11"/>
          </p:nvPr>
        </p:nvSpPr>
        <p:spPr/>
        <p:txBody>
          <a:bodyPr/>
          <a:lstStyle/>
          <a:p>
            <a:r>
              <a:rPr lang="en-US"/>
              <a:t>May 2020</a:t>
            </a:r>
            <a:endParaRPr lang="en-US" dirty="0"/>
          </a:p>
        </p:txBody>
      </p:sp>
      <p:sp>
        <p:nvSpPr>
          <p:cNvPr id="6" name="Slide Number Placeholder 5"/>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29932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0EFE59-70F7-4EEA-B134-FCA4537B39A7}" type="datetime1">
              <a:rPr lang="en-US" smtClean="0"/>
              <a:t>7/7/2021</a:t>
            </a:fld>
            <a:endParaRPr lang="en-US" dirty="0"/>
          </a:p>
        </p:txBody>
      </p:sp>
      <p:sp>
        <p:nvSpPr>
          <p:cNvPr id="5" name="Footer Placeholder 4"/>
          <p:cNvSpPr>
            <a:spLocks noGrp="1"/>
          </p:cNvSpPr>
          <p:nvPr>
            <p:ph type="ftr" sz="quarter" idx="11"/>
          </p:nvPr>
        </p:nvSpPr>
        <p:spPr/>
        <p:txBody>
          <a:bodyPr/>
          <a:lstStyle/>
          <a:p>
            <a:r>
              <a:rPr lang="en-US"/>
              <a:t>May 2020</a:t>
            </a:r>
            <a:endParaRPr lang="en-US" dirty="0"/>
          </a:p>
        </p:txBody>
      </p:sp>
      <p:sp>
        <p:nvSpPr>
          <p:cNvPr id="6" name="Slide Number Placeholder 5"/>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362318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DF45E5-829B-4AA2-9046-94F526CD24BF}" type="datetime1">
              <a:rPr lang="en-US" smtClean="0"/>
              <a:t>7/7/2021</a:t>
            </a:fld>
            <a:endParaRPr lang="en-US" dirty="0"/>
          </a:p>
        </p:txBody>
      </p:sp>
      <p:sp>
        <p:nvSpPr>
          <p:cNvPr id="6" name="Footer Placeholder 5"/>
          <p:cNvSpPr>
            <a:spLocks noGrp="1"/>
          </p:cNvSpPr>
          <p:nvPr>
            <p:ph type="ftr" sz="quarter" idx="11"/>
          </p:nvPr>
        </p:nvSpPr>
        <p:spPr/>
        <p:txBody>
          <a:bodyPr/>
          <a:lstStyle/>
          <a:p>
            <a:r>
              <a:rPr lang="en-US"/>
              <a:t>May 2020</a:t>
            </a:r>
            <a:endParaRPr lang="en-US" dirty="0"/>
          </a:p>
        </p:txBody>
      </p:sp>
      <p:sp>
        <p:nvSpPr>
          <p:cNvPr id="7" name="Slide Number Placeholder 6"/>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408727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AE2901-B3BB-43FE-B3EC-11EE69E793CC}" type="datetime1">
              <a:rPr lang="en-US" smtClean="0"/>
              <a:t>7/7/2021</a:t>
            </a:fld>
            <a:endParaRPr lang="en-US" dirty="0"/>
          </a:p>
        </p:txBody>
      </p:sp>
      <p:sp>
        <p:nvSpPr>
          <p:cNvPr id="8" name="Footer Placeholder 7"/>
          <p:cNvSpPr>
            <a:spLocks noGrp="1"/>
          </p:cNvSpPr>
          <p:nvPr>
            <p:ph type="ftr" sz="quarter" idx="11"/>
          </p:nvPr>
        </p:nvSpPr>
        <p:spPr/>
        <p:txBody>
          <a:bodyPr/>
          <a:lstStyle/>
          <a:p>
            <a:r>
              <a:rPr lang="en-US"/>
              <a:t>May 2020</a:t>
            </a:r>
            <a:endParaRPr lang="en-US" dirty="0"/>
          </a:p>
        </p:txBody>
      </p:sp>
      <p:sp>
        <p:nvSpPr>
          <p:cNvPr id="9" name="Slide Number Placeholder 8"/>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1465800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FE121-394C-4E9C-883E-65D085A5A5EF}" type="datetime1">
              <a:rPr lang="en-US" smtClean="0"/>
              <a:t>7/7/2021</a:t>
            </a:fld>
            <a:endParaRPr lang="en-US" dirty="0"/>
          </a:p>
        </p:txBody>
      </p:sp>
      <p:sp>
        <p:nvSpPr>
          <p:cNvPr id="4" name="Footer Placeholder 3"/>
          <p:cNvSpPr>
            <a:spLocks noGrp="1"/>
          </p:cNvSpPr>
          <p:nvPr>
            <p:ph type="ftr" sz="quarter" idx="11"/>
          </p:nvPr>
        </p:nvSpPr>
        <p:spPr/>
        <p:txBody>
          <a:bodyPr/>
          <a:lstStyle/>
          <a:p>
            <a:r>
              <a:rPr lang="en-US"/>
              <a:t>May 2020</a:t>
            </a:r>
            <a:endParaRPr lang="en-US" dirty="0"/>
          </a:p>
        </p:txBody>
      </p:sp>
      <p:sp>
        <p:nvSpPr>
          <p:cNvPr id="5" name="Slide Number Placeholder 4"/>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147482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20615-A815-409E-AF85-AE10F9A853CC}" type="datetime1">
              <a:rPr lang="en-US" smtClean="0"/>
              <a:t>7/7/2021</a:t>
            </a:fld>
            <a:endParaRPr lang="en-US" dirty="0"/>
          </a:p>
        </p:txBody>
      </p:sp>
      <p:sp>
        <p:nvSpPr>
          <p:cNvPr id="3" name="Footer Placeholder 2"/>
          <p:cNvSpPr>
            <a:spLocks noGrp="1"/>
          </p:cNvSpPr>
          <p:nvPr>
            <p:ph type="ftr" sz="quarter" idx="11"/>
          </p:nvPr>
        </p:nvSpPr>
        <p:spPr/>
        <p:txBody>
          <a:bodyPr/>
          <a:lstStyle/>
          <a:p>
            <a:r>
              <a:rPr lang="en-US"/>
              <a:t>May 2020</a:t>
            </a:r>
            <a:endParaRPr lang="en-US" dirty="0"/>
          </a:p>
        </p:txBody>
      </p:sp>
      <p:sp>
        <p:nvSpPr>
          <p:cNvPr id="4" name="Slide Number Placeholder 3"/>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11841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3B2EBD-2E01-454E-B8C4-C017987C26E8}" type="datetime1">
              <a:rPr lang="en-US" smtClean="0"/>
              <a:t>7/7/2021</a:t>
            </a:fld>
            <a:endParaRPr lang="en-US" dirty="0"/>
          </a:p>
        </p:txBody>
      </p:sp>
      <p:sp>
        <p:nvSpPr>
          <p:cNvPr id="6" name="Footer Placeholder 5"/>
          <p:cNvSpPr>
            <a:spLocks noGrp="1"/>
          </p:cNvSpPr>
          <p:nvPr>
            <p:ph type="ftr" sz="quarter" idx="11"/>
          </p:nvPr>
        </p:nvSpPr>
        <p:spPr/>
        <p:txBody>
          <a:bodyPr/>
          <a:lstStyle/>
          <a:p>
            <a:r>
              <a:rPr lang="en-US"/>
              <a:t>May 2020</a:t>
            </a:r>
            <a:endParaRPr lang="en-US" dirty="0"/>
          </a:p>
        </p:txBody>
      </p:sp>
      <p:sp>
        <p:nvSpPr>
          <p:cNvPr id="7" name="Slide Number Placeholder 6"/>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101825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D794B7-622D-4720-BCF5-AB1CE614C0BA}" type="datetime1">
              <a:rPr lang="en-US" smtClean="0"/>
              <a:t>7/7/2021</a:t>
            </a:fld>
            <a:endParaRPr lang="en-US" dirty="0"/>
          </a:p>
        </p:txBody>
      </p:sp>
      <p:sp>
        <p:nvSpPr>
          <p:cNvPr id="6" name="Footer Placeholder 5"/>
          <p:cNvSpPr>
            <a:spLocks noGrp="1"/>
          </p:cNvSpPr>
          <p:nvPr>
            <p:ph type="ftr" sz="quarter" idx="11"/>
          </p:nvPr>
        </p:nvSpPr>
        <p:spPr/>
        <p:txBody>
          <a:bodyPr/>
          <a:lstStyle/>
          <a:p>
            <a:r>
              <a:rPr lang="en-US"/>
              <a:t>May 2020</a:t>
            </a:r>
            <a:endParaRPr lang="en-US" dirty="0"/>
          </a:p>
        </p:txBody>
      </p:sp>
      <p:sp>
        <p:nvSpPr>
          <p:cNvPr id="7" name="Slide Number Placeholder 6"/>
          <p:cNvSpPr>
            <a:spLocks noGrp="1"/>
          </p:cNvSpPr>
          <p:nvPr>
            <p:ph type="sldNum" sz="quarter" idx="12"/>
          </p:nvPr>
        </p:nvSpPr>
        <p:spPr/>
        <p:txBody>
          <a:bodyPr/>
          <a:lstStyle/>
          <a:p>
            <a:fld id="{2DD0EDEF-6F80-4875-AC90-9ED86EF90719}" type="slidenum">
              <a:rPr lang="en-US" smtClean="0"/>
              <a:t>‹#›</a:t>
            </a:fld>
            <a:endParaRPr lang="en-US" dirty="0"/>
          </a:p>
        </p:txBody>
      </p:sp>
    </p:spTree>
    <p:extLst>
      <p:ext uri="{BB962C8B-B14F-4D97-AF65-F5344CB8AC3E}">
        <p14:creationId xmlns:p14="http://schemas.microsoft.com/office/powerpoint/2010/main" val="3314332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C0B77-69B6-48D8-B218-D208AF333E8D}" type="datetime1">
              <a:rPr lang="en-US" smtClean="0"/>
              <a:t>7/7/2021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May 2020</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0EDEF-6F80-4875-AC90-9ED86EF90719}" type="slidenum">
              <a:rPr lang="en-US" smtClean="0"/>
              <a:t>‹#›</a:t>
            </a:fld>
            <a:endParaRPr lang="en-US" dirty="0"/>
          </a:p>
        </p:txBody>
      </p:sp>
    </p:spTree>
    <p:extLst>
      <p:ext uri="{BB962C8B-B14F-4D97-AF65-F5344CB8AC3E}">
        <p14:creationId xmlns:p14="http://schemas.microsoft.com/office/powerpoint/2010/main" val="2842898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ilhousingsearch.org/" TargetMode="External"/><Relationship Id="rId9" Type="http://schemas.openxmlformats.org/officeDocument/2006/relationships/hyperlink" Target="http://flickr.com/photos/dalechumbley/7687696690"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haneatkins.co.uk/2013/05/01/when-its-time-to-reevaluate-your-social-media-approach/"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jpg"/><Relationship Id="rId5" Type="http://schemas.openxmlformats.org/officeDocument/2006/relationships/image" Target="../media/image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pngall.com/pen-png"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mailto:learninglab@ihda.org"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hyperlink" Target="https://www.ihda.org/property-manager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learninglab@ihda.org" TargetMode="External"/><Relationship Id="rId5" Type="http://schemas.openxmlformats.org/officeDocument/2006/relationships/hyperlink" Target="http://pngimg.com/download/19972"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personal.psu.edu/bxb11/Objective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jasongoroncy.com/2010/03/" TargetMode="External"/><Relationship Id="rId5" Type="http://schemas.openxmlformats.org/officeDocument/2006/relationships/image" Target="../media/image4.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pxhere.com/ja/photo/874479" TargetMode="External"/><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data.census.gov/cedsci/"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1CDDA-85DD-4475-935D-4CEE92A33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97" y="294482"/>
            <a:ext cx="2730137" cy="1655762"/>
          </a:xfrm>
          <a:prstGeom prst="rect">
            <a:avLst/>
          </a:prstGeom>
        </p:spPr>
      </p:pic>
      <p:sp>
        <p:nvSpPr>
          <p:cNvPr id="5" name="Title 4">
            <a:extLst>
              <a:ext uri="{FF2B5EF4-FFF2-40B4-BE49-F238E27FC236}">
                <a16:creationId xmlns:a16="http://schemas.microsoft.com/office/drawing/2014/main" id="{BF8316AD-3BE2-4BF3-8F87-3128CBBBD80F}"/>
              </a:ext>
            </a:extLst>
          </p:cNvPr>
          <p:cNvSpPr>
            <a:spLocks noGrp="1"/>
          </p:cNvSpPr>
          <p:nvPr>
            <p:ph type="ctrTitle"/>
          </p:nvPr>
        </p:nvSpPr>
        <p:spPr>
          <a:xfrm>
            <a:off x="1408496" y="2040556"/>
            <a:ext cx="9650931" cy="4207844"/>
          </a:xfrm>
        </p:spPr>
        <p:txBody>
          <a:bodyPr>
            <a:normAutofit fontScale="90000"/>
          </a:bodyPr>
          <a:lstStyle/>
          <a:p>
            <a:br>
              <a:rPr lang="en-US" dirty="0"/>
            </a:br>
            <a:br>
              <a:rPr lang="en-US" dirty="0"/>
            </a:br>
            <a:br>
              <a:rPr lang="en-US" dirty="0"/>
            </a:br>
            <a:r>
              <a:rPr lang="en-US" dirty="0"/>
              <a:t>Asset Management Presents:</a:t>
            </a:r>
            <a:br>
              <a:rPr lang="en-US" dirty="0"/>
            </a:br>
            <a:r>
              <a:rPr lang="en-US" dirty="0"/>
              <a:t>Affirmative Fair Housing Marketing Plan (AFHMP)</a:t>
            </a:r>
            <a:br>
              <a:rPr lang="en-US" dirty="0"/>
            </a:br>
            <a:br>
              <a:rPr lang="en-US" sz="2200" dirty="0"/>
            </a:br>
            <a:br>
              <a:rPr lang="en-US" sz="2200" dirty="0"/>
            </a:br>
            <a:br>
              <a:rPr lang="en-US" dirty="0"/>
            </a:br>
            <a:r>
              <a:rPr lang="en-US" sz="2200" b="1" dirty="0"/>
              <a:t>La Tonya F. James, Training Specialist</a:t>
            </a:r>
            <a:br>
              <a:rPr lang="en-US" sz="2200" b="1" dirty="0"/>
            </a:br>
            <a:r>
              <a:rPr lang="en-US" sz="2200" b="1" dirty="0"/>
              <a:t>February 2021</a:t>
            </a:r>
          </a:p>
        </p:txBody>
      </p:sp>
      <p:pic>
        <p:nvPicPr>
          <p:cNvPr id="7" name="Audio 6">
            <a:hlinkClick r:id="" action="ppaction://media"/>
            <a:extLst>
              <a:ext uri="{FF2B5EF4-FFF2-40B4-BE49-F238E27FC236}">
                <a16:creationId xmlns:a16="http://schemas.microsoft.com/office/drawing/2014/main" id="{86F19FED-78B5-4E76-B3C2-CC3330104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1370440"/>
      </p:ext>
    </p:extLst>
  </p:cSld>
  <p:clrMapOvr>
    <a:masterClrMapping/>
  </p:clrMapOvr>
  <mc:AlternateContent xmlns:mc="http://schemas.openxmlformats.org/markup-compatibility/2006" xmlns:p14="http://schemas.microsoft.com/office/powerpoint/2010/main">
    <mc:Choice Requires="p14">
      <p:transition spd="slow" p14:dur="2000" advTm="16110"/>
    </mc:Choice>
    <mc:Fallback xmlns="">
      <p:transition spd="slow" advTm="1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200" y="365125"/>
            <a:ext cx="5228571"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838200" y="2106979"/>
            <a:ext cx="4114800" cy="1803840"/>
          </a:xfrm>
        </p:spPr>
        <p:txBody>
          <a:bodyPr>
            <a:normAutofit/>
          </a:bodyPr>
          <a:lstStyle/>
          <a:p>
            <a:r>
              <a:rPr lang="en-US" dirty="0"/>
              <a:t>Indicate “least likely” to apply demographic groups upon completing Worksheet 1.</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10</a:t>
            </a:fld>
            <a:endParaRPr lang="en-US" dirty="0"/>
          </a:p>
        </p:txBody>
      </p:sp>
      <p:pic>
        <p:nvPicPr>
          <p:cNvPr id="9" name="Picture 8">
            <a:extLst>
              <a:ext uri="{FF2B5EF4-FFF2-40B4-BE49-F238E27FC236}">
                <a16:creationId xmlns:a16="http://schemas.microsoft.com/office/drawing/2014/main" id="{A6F2A3E3-C204-4946-A40F-296AAD9A5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074" y="280160"/>
            <a:ext cx="5228571" cy="6076190"/>
          </a:xfrm>
          <a:prstGeom prst="rect">
            <a:avLst/>
          </a:prstGeom>
        </p:spPr>
      </p:pic>
      <p:pic>
        <p:nvPicPr>
          <p:cNvPr id="13" name="Content Placeholder 6">
            <a:extLst>
              <a:ext uri="{FF2B5EF4-FFF2-40B4-BE49-F238E27FC236}">
                <a16:creationId xmlns:a16="http://schemas.microsoft.com/office/drawing/2014/main" id="{0CD0D9B9-A1EB-4D98-A6C0-E1FDFE94E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55" y="3683635"/>
            <a:ext cx="5019040" cy="2809240"/>
          </a:xfrm>
          <a:prstGeom prst="rect">
            <a:avLst/>
          </a:prstGeom>
        </p:spPr>
      </p:pic>
      <p:pic>
        <p:nvPicPr>
          <p:cNvPr id="19" name="Audio 18">
            <a:hlinkClick r:id="" action="ppaction://media"/>
            <a:extLst>
              <a:ext uri="{FF2B5EF4-FFF2-40B4-BE49-F238E27FC236}">
                <a16:creationId xmlns:a16="http://schemas.microsoft.com/office/drawing/2014/main" id="{21EB2264-4E27-4D4C-811C-247AC8A45A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5996515"/>
      </p:ext>
    </p:extLst>
  </p:cSld>
  <p:clrMapOvr>
    <a:masterClrMapping/>
  </p:clrMapOvr>
  <mc:AlternateContent xmlns:mc="http://schemas.openxmlformats.org/markup-compatibility/2006" xmlns:p14="http://schemas.microsoft.com/office/powerpoint/2010/main">
    <mc:Choice Requires="p14">
      <p:transition spd="slow" p14:dur="2000" advTm="53833"/>
    </mc:Choice>
    <mc:Fallback xmlns="">
      <p:transition spd="slow" advTm="5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198974" y="1590295"/>
            <a:ext cx="9488219" cy="1803840"/>
          </a:xfrm>
        </p:spPr>
        <p:txBody>
          <a:bodyPr>
            <a:normAutofit lnSpcReduction="10000"/>
          </a:bodyPr>
          <a:lstStyle/>
          <a:p>
            <a:r>
              <a:rPr lang="en-US" sz="2500" dirty="0"/>
              <a:t>Describe the marketing program to be used to attract all segments of the eligible population, specifically those “least likely,” to apply, including local community contacts that your development will partner with to advance marketing efforts. </a:t>
            </a:r>
          </a:p>
          <a:p>
            <a:r>
              <a:rPr lang="en-US" sz="2500" dirty="0">
                <a:hlinkClick r:id="rId4"/>
              </a:rPr>
              <a:t>Ilhousingsearch.org</a:t>
            </a:r>
            <a:r>
              <a:rPr lang="en-US" sz="2500" dirty="0"/>
              <a:t> is a mandatory requirement of IHDA.</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11</a:t>
            </a:fld>
            <a:endParaRPr lang="en-US" dirty="0"/>
          </a:p>
        </p:txBody>
      </p:sp>
      <p:pic>
        <p:nvPicPr>
          <p:cNvPr id="10" name="Content Placeholder 5">
            <a:extLst>
              <a:ext uri="{FF2B5EF4-FFF2-40B4-BE49-F238E27FC236}">
                <a16:creationId xmlns:a16="http://schemas.microsoft.com/office/drawing/2014/main" id="{977F7502-DEF2-48E4-B1F1-79B54581D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49" y="3292476"/>
            <a:ext cx="5093779" cy="2942046"/>
          </a:xfrm>
          <a:prstGeom prst="rect">
            <a:avLst/>
          </a:prstGeom>
        </p:spPr>
      </p:pic>
      <p:pic>
        <p:nvPicPr>
          <p:cNvPr id="11" name="Content Placeholder 6">
            <a:extLst>
              <a:ext uri="{FF2B5EF4-FFF2-40B4-BE49-F238E27FC236}">
                <a16:creationId xmlns:a16="http://schemas.microsoft.com/office/drawing/2014/main" id="{639BCCDE-47B9-48F4-994A-B8F0E32B3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0273" y="3292476"/>
            <a:ext cx="5093778" cy="3063874"/>
          </a:xfrm>
          <a:prstGeom prst="rect">
            <a:avLst/>
          </a:prstGeom>
        </p:spPr>
      </p:pic>
      <p:pic>
        <p:nvPicPr>
          <p:cNvPr id="12" name="Audio 11">
            <a:hlinkClick r:id="" action="ppaction://media"/>
            <a:extLst>
              <a:ext uri="{FF2B5EF4-FFF2-40B4-BE49-F238E27FC236}">
                <a16:creationId xmlns:a16="http://schemas.microsoft.com/office/drawing/2014/main" id="{3F308F9F-6DEF-4190-8A79-C5BDDB8B05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F993A9DB-C17D-463D-9DD1-93F041F8F85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66696" y="4351732"/>
            <a:ext cx="907153" cy="1047021"/>
          </a:xfrm>
          <a:prstGeom prst="rect">
            <a:avLst/>
          </a:prstGeom>
        </p:spPr>
      </p:pic>
    </p:spTree>
    <p:extLst>
      <p:ext uri="{BB962C8B-B14F-4D97-AF65-F5344CB8AC3E}">
        <p14:creationId xmlns:p14="http://schemas.microsoft.com/office/powerpoint/2010/main" val="2399846191"/>
      </p:ext>
    </p:extLst>
  </p:cSld>
  <p:clrMapOvr>
    <a:masterClrMapping/>
  </p:clrMapOvr>
  <mc:AlternateContent xmlns:mc="http://schemas.openxmlformats.org/markup-compatibility/2006" xmlns:p14="http://schemas.microsoft.com/office/powerpoint/2010/main">
    <mc:Choice Requires="p14">
      <p:transition spd="slow" p14:dur="2000" advTm="74881"/>
    </mc:Choice>
    <mc:Fallback xmlns="">
      <p:transition spd="slow" advTm="7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198974" y="1590294"/>
            <a:ext cx="4460146" cy="4766055"/>
          </a:xfrm>
        </p:spPr>
        <p:txBody>
          <a:bodyPr>
            <a:normAutofit/>
          </a:bodyPr>
          <a:lstStyle/>
          <a:p>
            <a:r>
              <a:rPr lang="en-US" dirty="0"/>
              <a:t>Explain what efforts will be made to attract applicants with physical disabilities to the Development, and include any publications and organizations utilized. Indicate N/A if the development does not have accessible or adaptable units. For SRN units, include SRN contact information.</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12</a:t>
            </a:fld>
            <a:endParaRPr lang="en-US" dirty="0"/>
          </a:p>
        </p:txBody>
      </p:sp>
      <p:pic>
        <p:nvPicPr>
          <p:cNvPr id="9" name="Content Placeholder 5">
            <a:extLst>
              <a:ext uri="{FF2B5EF4-FFF2-40B4-BE49-F238E27FC236}">
                <a16:creationId xmlns:a16="http://schemas.microsoft.com/office/drawing/2014/main" id="{F28CF49B-057B-484F-B9EE-6E2259D9A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120" y="1600846"/>
            <a:ext cx="4988560" cy="3505726"/>
          </a:xfrm>
          <a:prstGeom prst="rect">
            <a:avLst/>
          </a:prstGeom>
        </p:spPr>
      </p:pic>
      <p:pic>
        <p:nvPicPr>
          <p:cNvPr id="15" name="Audio 14">
            <a:hlinkClick r:id="" action="ppaction://media"/>
            <a:extLst>
              <a:ext uri="{FF2B5EF4-FFF2-40B4-BE49-F238E27FC236}">
                <a16:creationId xmlns:a16="http://schemas.microsoft.com/office/drawing/2014/main" id="{63A93B52-65BB-4020-8376-8A6CBA19F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2642110"/>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198974" y="1590294"/>
            <a:ext cx="4114800" cy="3344313"/>
          </a:xfrm>
        </p:spPr>
        <p:txBody>
          <a:bodyPr>
            <a:normAutofit/>
          </a:bodyPr>
          <a:lstStyle/>
          <a:p>
            <a:r>
              <a:rPr lang="en-US" dirty="0"/>
              <a:t>Indicate if the Development will use brochures to advertise and if yes, attach copies of the printed material to the AFHMP.</a:t>
            </a:r>
          </a:p>
          <a:p>
            <a:r>
              <a:rPr lang="en-US" dirty="0"/>
              <a:t>Identify the location of the Project Sign. </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13</a:t>
            </a:fld>
            <a:endParaRPr lang="en-US" dirty="0"/>
          </a:p>
        </p:txBody>
      </p:sp>
      <p:pic>
        <p:nvPicPr>
          <p:cNvPr id="8" name="Content Placeholder 6">
            <a:extLst>
              <a:ext uri="{FF2B5EF4-FFF2-40B4-BE49-F238E27FC236}">
                <a16:creationId xmlns:a16="http://schemas.microsoft.com/office/drawing/2014/main" id="{1552B850-A19C-4382-A740-E1D790C2B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6265" y="1690688"/>
            <a:ext cx="4886960" cy="2415518"/>
          </a:xfrm>
          <a:prstGeom prst="rect">
            <a:avLst/>
          </a:prstGeom>
        </p:spPr>
      </p:pic>
      <p:pic>
        <p:nvPicPr>
          <p:cNvPr id="10" name="Content Placeholder 5">
            <a:extLst>
              <a:ext uri="{FF2B5EF4-FFF2-40B4-BE49-F238E27FC236}">
                <a16:creationId xmlns:a16="http://schemas.microsoft.com/office/drawing/2014/main" id="{CC275F7D-4013-4E3C-B0FD-AB368366B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3123" y="3993673"/>
            <a:ext cx="4805680" cy="2347278"/>
          </a:xfrm>
          <a:prstGeom prst="rect">
            <a:avLst/>
          </a:prstGeom>
        </p:spPr>
      </p:pic>
      <p:pic>
        <p:nvPicPr>
          <p:cNvPr id="30" name="Audio 29">
            <a:hlinkClick r:id="" action="ppaction://media"/>
            <a:extLst>
              <a:ext uri="{FF2B5EF4-FFF2-40B4-BE49-F238E27FC236}">
                <a16:creationId xmlns:a16="http://schemas.microsoft.com/office/drawing/2014/main" id="{D5751451-2556-42F3-9821-ACEAE56EED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8880536"/>
      </p:ext>
    </p:extLst>
  </p:cSld>
  <p:clrMapOvr>
    <a:masterClrMapping/>
  </p:clrMapOvr>
  <mc:AlternateContent xmlns:mc="http://schemas.openxmlformats.org/markup-compatibility/2006" xmlns:p14="http://schemas.microsoft.com/office/powerpoint/2010/main">
    <mc:Choice Requires="p14">
      <p:transition spd="slow" p14:dur="2000" advTm="37966"/>
    </mc:Choice>
    <mc:Fallback xmlns="">
      <p:transition spd="slow" advTm="3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198974" y="1590294"/>
            <a:ext cx="4114800" cy="4766056"/>
          </a:xfrm>
        </p:spPr>
        <p:txBody>
          <a:bodyPr>
            <a:normAutofit/>
          </a:bodyPr>
          <a:lstStyle/>
          <a:p>
            <a:r>
              <a:rPr lang="en-US" dirty="0"/>
              <a:t>Identify the location where a copy of the AFHMP will be available for public inspection.</a:t>
            </a:r>
          </a:p>
          <a:p>
            <a:r>
              <a:rPr lang="en-US" dirty="0"/>
              <a:t>Indicate if the Development will have a Rental Office and/or Model Unit.</a:t>
            </a:r>
          </a:p>
          <a:p>
            <a:r>
              <a:rPr lang="en-US" dirty="0"/>
              <a:t>Other Activities must be specified in the area provided.</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14</a:t>
            </a:fld>
            <a:endParaRPr lang="en-US" dirty="0"/>
          </a:p>
        </p:txBody>
      </p:sp>
      <p:pic>
        <p:nvPicPr>
          <p:cNvPr id="9" name="Content Placeholder 6">
            <a:extLst>
              <a:ext uri="{FF2B5EF4-FFF2-40B4-BE49-F238E27FC236}">
                <a16:creationId xmlns:a16="http://schemas.microsoft.com/office/drawing/2014/main" id="{827CDE4D-D933-4B6D-A14D-221C99AFD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90294"/>
            <a:ext cx="5151120" cy="2863035"/>
          </a:xfrm>
          <a:prstGeom prst="rect">
            <a:avLst/>
          </a:prstGeom>
        </p:spPr>
      </p:pic>
      <p:pic>
        <p:nvPicPr>
          <p:cNvPr id="11" name="Content Placeholder 5">
            <a:extLst>
              <a:ext uri="{FF2B5EF4-FFF2-40B4-BE49-F238E27FC236}">
                <a16:creationId xmlns:a16="http://schemas.microsoft.com/office/drawing/2014/main" id="{61FF1ECC-B9FD-487E-952C-83EBCC811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923" y="4346268"/>
            <a:ext cx="4572000" cy="2054532"/>
          </a:xfrm>
          <a:prstGeom prst="rect">
            <a:avLst/>
          </a:prstGeom>
        </p:spPr>
      </p:pic>
      <p:pic>
        <p:nvPicPr>
          <p:cNvPr id="7" name="Audio 6">
            <a:hlinkClick r:id="" action="ppaction://media"/>
            <a:extLst>
              <a:ext uri="{FF2B5EF4-FFF2-40B4-BE49-F238E27FC236}">
                <a16:creationId xmlns:a16="http://schemas.microsoft.com/office/drawing/2014/main" id="{D80F1784-3E94-479D-9FE4-23F4F8A240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586001"/>
      </p:ext>
    </p:extLst>
  </p:cSld>
  <p:clrMapOvr>
    <a:masterClrMapping/>
  </p:clrMapOvr>
  <mc:AlternateContent xmlns:mc="http://schemas.openxmlformats.org/markup-compatibility/2006" xmlns:p14="http://schemas.microsoft.com/office/powerpoint/2010/main">
    <mc:Choice Requires="p14">
      <p:transition spd="slow" p14:dur="2000" advTm="39915"/>
    </mc:Choice>
    <mc:Fallback xmlns="">
      <p:transition spd="slow" advTm="3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990600" y="2116321"/>
            <a:ext cx="4114800" cy="3259720"/>
          </a:xfrm>
        </p:spPr>
        <p:txBody>
          <a:bodyPr>
            <a:normAutofit/>
          </a:bodyPr>
          <a:lstStyle/>
          <a:p>
            <a:r>
              <a:rPr lang="en-US" dirty="0"/>
              <a:t>Confirm on-site staff marketing experience with minority and other groups.</a:t>
            </a:r>
          </a:p>
          <a:p>
            <a:r>
              <a:rPr lang="en-US" dirty="0"/>
              <a:t>Provide two most recent marketing examples .</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15</a:t>
            </a:fld>
            <a:endParaRPr lang="en-US" dirty="0"/>
          </a:p>
        </p:txBody>
      </p:sp>
      <p:pic>
        <p:nvPicPr>
          <p:cNvPr id="10" name="Content Placeholder 6">
            <a:extLst>
              <a:ext uri="{FF2B5EF4-FFF2-40B4-BE49-F238E27FC236}">
                <a16:creationId xmlns:a16="http://schemas.microsoft.com/office/drawing/2014/main" id="{85CBCF02-A7C7-456A-95E2-ED27029E9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594812"/>
            <a:ext cx="5181600" cy="2996224"/>
          </a:xfrm>
          <a:prstGeom prst="rect">
            <a:avLst/>
          </a:prstGeom>
        </p:spPr>
      </p:pic>
      <p:pic>
        <p:nvPicPr>
          <p:cNvPr id="12" name="Picture 11">
            <a:extLst>
              <a:ext uri="{FF2B5EF4-FFF2-40B4-BE49-F238E27FC236}">
                <a16:creationId xmlns:a16="http://schemas.microsoft.com/office/drawing/2014/main" id="{F87E7863-1E69-45EB-8C6C-3D5144A04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123" y="4591036"/>
            <a:ext cx="5262880" cy="1504964"/>
          </a:xfrm>
          <a:prstGeom prst="rect">
            <a:avLst/>
          </a:prstGeom>
        </p:spPr>
      </p:pic>
      <p:pic>
        <p:nvPicPr>
          <p:cNvPr id="13" name="Audio 12">
            <a:hlinkClick r:id="" action="ppaction://media"/>
            <a:extLst>
              <a:ext uri="{FF2B5EF4-FFF2-40B4-BE49-F238E27FC236}">
                <a16:creationId xmlns:a16="http://schemas.microsoft.com/office/drawing/2014/main" id="{8256BD79-3672-48D8-BCFB-407418672B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5" name="Arrow: Left 14">
            <a:extLst>
              <a:ext uri="{FF2B5EF4-FFF2-40B4-BE49-F238E27FC236}">
                <a16:creationId xmlns:a16="http://schemas.microsoft.com/office/drawing/2014/main" id="{94BB2945-9F47-4F14-AD86-4FD24E43AF18}"/>
              </a:ext>
            </a:extLst>
          </p:cNvPr>
          <p:cNvSpPr/>
          <p:nvPr/>
        </p:nvSpPr>
        <p:spPr>
          <a:xfrm rot="19976294">
            <a:off x="9793442" y="3936712"/>
            <a:ext cx="234856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List Examples Here</a:t>
            </a:r>
          </a:p>
        </p:txBody>
      </p:sp>
    </p:spTree>
    <p:extLst>
      <p:ext uri="{BB962C8B-B14F-4D97-AF65-F5344CB8AC3E}">
        <p14:creationId xmlns:p14="http://schemas.microsoft.com/office/powerpoint/2010/main" val="3911518526"/>
      </p:ext>
    </p:extLst>
  </p:cSld>
  <p:clrMapOvr>
    <a:masterClrMapping/>
  </p:clrMapOvr>
  <mc:AlternateContent xmlns:mc="http://schemas.openxmlformats.org/markup-compatibility/2006" xmlns:p14="http://schemas.microsoft.com/office/powerpoint/2010/main">
    <mc:Choice Requires="p14">
      <p:transition spd="slow" p14:dur="2000" advTm="20560"/>
    </mc:Choice>
    <mc:Fallback xmlns="">
      <p:transition spd="slow" advTm="2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076960" y="1779911"/>
            <a:ext cx="9982200" cy="994820"/>
          </a:xfrm>
        </p:spPr>
        <p:txBody>
          <a:bodyPr>
            <a:normAutofit/>
          </a:bodyPr>
          <a:lstStyle/>
          <a:p>
            <a:r>
              <a:rPr lang="en-US" dirty="0"/>
              <a:t>Provide detailed staff training and copies of certificates.</a:t>
            </a:r>
          </a:p>
          <a:p>
            <a:r>
              <a:rPr lang="en-US" dirty="0"/>
              <a:t>Indicate staff positions responsible for affirmative marketing.</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16</a:t>
            </a:fld>
            <a:endParaRPr lang="en-US" dirty="0"/>
          </a:p>
        </p:txBody>
      </p:sp>
      <p:pic>
        <p:nvPicPr>
          <p:cNvPr id="9" name="Content Placeholder 5">
            <a:extLst>
              <a:ext uri="{FF2B5EF4-FFF2-40B4-BE49-F238E27FC236}">
                <a16:creationId xmlns:a16="http://schemas.microsoft.com/office/drawing/2014/main" id="{EC032F1F-CC19-4821-909B-601016CE0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60" y="3058510"/>
            <a:ext cx="5402668" cy="3297841"/>
          </a:xfrm>
          <a:prstGeom prst="rect">
            <a:avLst/>
          </a:prstGeom>
        </p:spPr>
      </p:pic>
      <p:pic>
        <p:nvPicPr>
          <p:cNvPr id="11" name="Content Placeholder 6">
            <a:extLst>
              <a:ext uri="{FF2B5EF4-FFF2-40B4-BE49-F238E27FC236}">
                <a16:creationId xmlns:a16="http://schemas.microsoft.com/office/drawing/2014/main" id="{0A2E990A-40C8-45FD-BC83-BA2B3D81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814" y="3058510"/>
            <a:ext cx="4723086" cy="3208617"/>
          </a:xfrm>
          <a:prstGeom prst="rect">
            <a:avLst/>
          </a:prstGeom>
        </p:spPr>
      </p:pic>
      <p:pic>
        <p:nvPicPr>
          <p:cNvPr id="20" name="Audio 19">
            <a:hlinkClick r:id="" action="ppaction://media"/>
            <a:extLst>
              <a:ext uri="{FF2B5EF4-FFF2-40B4-BE49-F238E27FC236}">
                <a16:creationId xmlns:a16="http://schemas.microsoft.com/office/drawing/2014/main" id="{646C6CDD-1EB1-4A08-BDEB-B375D50E1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033601"/>
      </p:ext>
    </p:extLst>
  </p:cSld>
  <p:clrMapOvr>
    <a:masterClrMapping/>
  </p:clrMapOvr>
  <mc:AlternateContent xmlns:mc="http://schemas.openxmlformats.org/markup-compatibility/2006" xmlns:p14="http://schemas.microsoft.com/office/powerpoint/2010/main">
    <mc:Choice Requires="p14">
      <p:transition spd="slow" p14:dur="2000" advTm="41851"/>
    </mc:Choice>
    <mc:Fallback xmlns="">
      <p:transition spd="slow" advTm="4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076960" y="1779911"/>
            <a:ext cx="9982200" cy="994820"/>
          </a:xfrm>
        </p:spPr>
        <p:txBody>
          <a:bodyPr>
            <a:normAutofit/>
          </a:bodyPr>
          <a:lstStyle/>
          <a:p>
            <a:r>
              <a:rPr lang="en-US" dirty="0"/>
              <a:t>Provide information to support your evaluation process to ensure successful management and implementation of the AFHMP.</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17</a:t>
            </a:fld>
            <a:endParaRPr lang="en-US" dirty="0"/>
          </a:p>
        </p:txBody>
      </p:sp>
      <p:pic>
        <p:nvPicPr>
          <p:cNvPr id="10" name="Content Placeholder 5">
            <a:extLst>
              <a:ext uri="{FF2B5EF4-FFF2-40B4-BE49-F238E27FC236}">
                <a16:creationId xmlns:a16="http://schemas.microsoft.com/office/drawing/2014/main" id="{48583565-369E-445C-8174-54B60B2ED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28" y="2995448"/>
            <a:ext cx="7819696" cy="2802408"/>
          </a:xfrm>
          <a:prstGeom prst="rect">
            <a:avLst/>
          </a:prstGeom>
        </p:spPr>
      </p:pic>
      <p:pic>
        <p:nvPicPr>
          <p:cNvPr id="17" name="Audio 16">
            <a:hlinkClick r:id="" action="ppaction://media"/>
            <a:extLst>
              <a:ext uri="{FF2B5EF4-FFF2-40B4-BE49-F238E27FC236}">
                <a16:creationId xmlns:a16="http://schemas.microsoft.com/office/drawing/2014/main" id="{5565703E-93D9-4A69-BCAB-46FFE3001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9" name="Picture 18" descr="A picture containing text, clock, sign&#10;&#10;Description automatically generated">
            <a:extLst>
              <a:ext uri="{FF2B5EF4-FFF2-40B4-BE49-F238E27FC236}">
                <a16:creationId xmlns:a16="http://schemas.microsoft.com/office/drawing/2014/main" id="{D9A37877-811A-4C98-8613-AE85461E038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2900" y="4150537"/>
            <a:ext cx="2438400" cy="2282952"/>
          </a:xfrm>
          <a:prstGeom prst="rect">
            <a:avLst/>
          </a:prstGeom>
        </p:spPr>
      </p:pic>
    </p:spTree>
    <p:extLst>
      <p:ext uri="{BB962C8B-B14F-4D97-AF65-F5344CB8AC3E}">
        <p14:creationId xmlns:p14="http://schemas.microsoft.com/office/powerpoint/2010/main" val="2689398003"/>
      </p:ext>
    </p:extLst>
  </p:cSld>
  <p:clrMapOvr>
    <a:masterClrMapping/>
  </p:clrMapOvr>
  <mc:AlternateContent xmlns:mc="http://schemas.openxmlformats.org/markup-compatibility/2006" xmlns:p14="http://schemas.microsoft.com/office/powerpoint/2010/main">
    <mc:Choice Requires="p14">
      <p:transition spd="slow" p14:dur="2000" advTm="43369"/>
    </mc:Choice>
    <mc:Fallback xmlns="">
      <p:transition spd="slow" advTm="4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Required Attachments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102929" y="1760402"/>
            <a:ext cx="4807169" cy="4740712"/>
          </a:xfrm>
        </p:spPr>
        <p:txBody>
          <a:bodyPr>
            <a:normAutofit/>
          </a:bodyPr>
          <a:lstStyle/>
          <a:p>
            <a:r>
              <a:rPr lang="en-US" dirty="0"/>
              <a:t>Census Tract Data </a:t>
            </a:r>
          </a:p>
          <a:p>
            <a:r>
              <a:rPr lang="en-US" dirty="0"/>
              <a:t>Worksheet 1: Determining Demographic Groups “Least Likely” to Apply for Housing Opportunities, along with a map showing both the housing market area and the expanded housing market area.</a:t>
            </a:r>
          </a:p>
          <a:p>
            <a:r>
              <a:rPr lang="en-US" dirty="0"/>
              <a:t>Copy of Ilhousingsearch.org website registration.</a:t>
            </a:r>
          </a:p>
          <a:p>
            <a:pPr marL="0" indent="0">
              <a:buNone/>
            </a:pPr>
            <a:endParaRPr lang="en-US" dirty="0"/>
          </a:p>
          <a:p>
            <a:pPr marL="0" indent="0">
              <a:buNone/>
            </a:pPr>
            <a:endParaRPr lang="en-US" dirty="0"/>
          </a:p>
          <a:p>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18</a:t>
            </a:fld>
            <a:endParaRPr lang="en-US" dirty="0"/>
          </a:p>
        </p:txBody>
      </p:sp>
      <p:sp>
        <p:nvSpPr>
          <p:cNvPr id="6" name="TextBox 5">
            <a:extLst>
              <a:ext uri="{FF2B5EF4-FFF2-40B4-BE49-F238E27FC236}">
                <a16:creationId xmlns:a16="http://schemas.microsoft.com/office/drawing/2014/main" id="{1482EDBC-DE38-4078-A45F-C3F89C001EC1}"/>
              </a:ext>
            </a:extLst>
          </p:cNvPr>
          <p:cNvSpPr txBox="1"/>
          <p:nvPr/>
        </p:nvSpPr>
        <p:spPr>
          <a:xfrm>
            <a:off x="6337409" y="1795711"/>
            <a:ext cx="466528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Picture of Project Signage</a:t>
            </a:r>
          </a:p>
          <a:p>
            <a:pPr marL="285750" indent="-285750">
              <a:buFont typeface="Arial" panose="020B0604020202020204" pitchFamily="34" charset="0"/>
              <a:buChar char="•"/>
            </a:pPr>
            <a:r>
              <a:rPr lang="en-US" sz="2800" dirty="0"/>
              <a:t>All Advertisements </a:t>
            </a:r>
          </a:p>
          <a:p>
            <a:pPr marL="285750" indent="-285750">
              <a:buFont typeface="Arial" panose="020B0604020202020204" pitchFamily="34" charset="0"/>
              <a:buChar char="•"/>
            </a:pPr>
            <a:r>
              <a:rPr lang="en-US" sz="2800" dirty="0"/>
              <a:t>Invoices for Radio, TV or Billboards</a:t>
            </a:r>
          </a:p>
          <a:p>
            <a:pPr marL="285750" indent="-285750">
              <a:buFont typeface="Arial" panose="020B0604020202020204" pitchFamily="34" charset="0"/>
              <a:buChar char="•"/>
            </a:pPr>
            <a:r>
              <a:rPr lang="en-US" sz="2800" dirty="0"/>
              <a:t>Brochures, leaflets or handouts</a:t>
            </a:r>
          </a:p>
          <a:p>
            <a:pPr marL="285750" indent="-285750">
              <a:buFont typeface="Arial" panose="020B0604020202020204" pitchFamily="34" charset="0"/>
              <a:buChar char="•"/>
            </a:pPr>
            <a:r>
              <a:rPr lang="en-US" sz="2800" dirty="0"/>
              <a:t>All notification to community groups/organizations</a:t>
            </a:r>
          </a:p>
          <a:p>
            <a:pPr marL="285750" indent="-285750">
              <a:buFont typeface="Arial" panose="020B0604020202020204" pitchFamily="34" charset="0"/>
              <a:buChar char="•"/>
            </a:pPr>
            <a:r>
              <a:rPr lang="en-US" sz="2800" dirty="0"/>
              <a:t>Staff training certificates</a:t>
            </a:r>
          </a:p>
        </p:txBody>
      </p:sp>
      <p:pic>
        <p:nvPicPr>
          <p:cNvPr id="24" name="Audio 23">
            <a:hlinkClick r:id="" action="ppaction://media"/>
            <a:extLst>
              <a:ext uri="{FF2B5EF4-FFF2-40B4-BE49-F238E27FC236}">
                <a16:creationId xmlns:a16="http://schemas.microsoft.com/office/drawing/2014/main" id="{1A78C82F-34FB-4C87-8765-4465F621E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4069132"/>
      </p:ext>
    </p:extLst>
  </p:cSld>
  <p:clrMapOvr>
    <a:masterClrMapping/>
  </p:clrMapOvr>
  <mc:AlternateContent xmlns:mc="http://schemas.openxmlformats.org/markup-compatibility/2006" xmlns:p14="http://schemas.microsoft.com/office/powerpoint/2010/main">
    <mc:Choice Requires="p14">
      <p:transition spd="slow" p14:dur="2000" advTm="68107"/>
    </mc:Choice>
    <mc:Fallback xmlns="">
      <p:transition spd="slow" advTm="6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a:xfrm>
            <a:off x="838199" y="365125"/>
            <a:ext cx="10809849" cy="1325563"/>
          </a:xfrm>
        </p:spPr>
        <p:txBody>
          <a:bodyPr>
            <a:normAutofit fontScale="90000"/>
          </a:bodyPr>
          <a:lstStyle/>
          <a:p>
            <a:pPr algn="ctr"/>
            <a:r>
              <a:rPr lang="en-US" b="1" dirty="0"/>
              <a:t>Affirmative Fair Housing Marketing Plan (AFHMP)</a:t>
            </a:r>
            <a:br>
              <a:rPr lang="en-US" b="1" dirty="0"/>
            </a:br>
            <a:r>
              <a:rPr lang="en-US" b="1" dirty="0"/>
              <a:t>IHDA Certification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1076960" y="1779911"/>
            <a:ext cx="9982200" cy="994820"/>
          </a:xfrm>
        </p:spPr>
        <p:txBody>
          <a:bodyPr>
            <a:normAutofit/>
          </a:bodyPr>
          <a:lstStyle/>
          <a:p>
            <a:r>
              <a:rPr lang="en-US" dirty="0"/>
              <a:t>Provide Owner/Agent signatures, titles and date the AFHMP. </a:t>
            </a:r>
          </a:p>
          <a:p>
            <a:r>
              <a:rPr lang="en-US" dirty="0"/>
              <a:t>This Plan may be executed in counterparts.</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19</a:t>
            </a:fld>
            <a:endParaRPr lang="en-US" dirty="0"/>
          </a:p>
        </p:txBody>
      </p:sp>
      <p:pic>
        <p:nvPicPr>
          <p:cNvPr id="10" name="Content Placeholder 8">
            <a:extLst>
              <a:ext uri="{FF2B5EF4-FFF2-40B4-BE49-F238E27FC236}">
                <a16:creationId xmlns:a16="http://schemas.microsoft.com/office/drawing/2014/main" id="{5C111D51-F340-4A1F-8454-72CA68A30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36" y="3048000"/>
            <a:ext cx="5778063" cy="3048000"/>
          </a:xfrm>
          <a:prstGeom prst="rect">
            <a:avLst/>
          </a:prstGeom>
        </p:spPr>
      </p:pic>
      <p:pic>
        <p:nvPicPr>
          <p:cNvPr id="12" name="Content Placeholder 5">
            <a:extLst>
              <a:ext uri="{FF2B5EF4-FFF2-40B4-BE49-F238E27FC236}">
                <a16:creationId xmlns:a16="http://schemas.microsoft.com/office/drawing/2014/main" id="{AEB76E61-8133-4917-BE26-FFADEAB08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240" y="2863954"/>
            <a:ext cx="6055360" cy="1492381"/>
          </a:xfrm>
          <a:prstGeom prst="rect">
            <a:avLst/>
          </a:prstGeom>
        </p:spPr>
      </p:pic>
      <p:pic>
        <p:nvPicPr>
          <p:cNvPr id="14" name="Picture 13" descr="A picture containing stationary, writing implement, pen&#10;&#10;Description automatically generated">
            <a:extLst>
              <a:ext uri="{FF2B5EF4-FFF2-40B4-BE49-F238E27FC236}">
                <a16:creationId xmlns:a16="http://schemas.microsoft.com/office/drawing/2014/main" id="{EB89D580-1D37-4613-8183-D55F4A7C318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74959" y="4171225"/>
            <a:ext cx="4584201" cy="2370235"/>
          </a:xfrm>
          <a:prstGeom prst="rect">
            <a:avLst/>
          </a:prstGeom>
        </p:spPr>
      </p:pic>
      <p:pic>
        <p:nvPicPr>
          <p:cNvPr id="19" name="Audio 18">
            <a:hlinkClick r:id="" action="ppaction://media"/>
            <a:extLst>
              <a:ext uri="{FF2B5EF4-FFF2-40B4-BE49-F238E27FC236}">
                <a16:creationId xmlns:a16="http://schemas.microsoft.com/office/drawing/2014/main" id="{1431C1CF-09CB-427E-860C-020BA3C0B0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2651890"/>
      </p:ext>
    </p:extLst>
  </p:cSld>
  <p:clrMapOvr>
    <a:masterClrMapping/>
  </p:clrMapOvr>
  <mc:AlternateContent xmlns:mc="http://schemas.openxmlformats.org/markup-compatibility/2006" xmlns:p14="http://schemas.microsoft.com/office/powerpoint/2010/main">
    <mc:Choice Requires="p14">
      <p:transition spd="slow" p14:dur="2000" advTm="37364"/>
    </mc:Choice>
    <mc:Fallback xmlns="">
      <p:transition spd="slow" advTm="3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2898-A68D-451E-95EF-0C84FD1DA8C2}"/>
              </a:ext>
            </a:extLst>
          </p:cNvPr>
          <p:cNvSpPr>
            <a:spLocks noGrp="1"/>
          </p:cNvSpPr>
          <p:nvPr>
            <p:ph type="title"/>
          </p:nvPr>
        </p:nvSpPr>
        <p:spPr/>
        <p:txBody>
          <a:bodyPr/>
          <a:lstStyle/>
          <a:p>
            <a:r>
              <a:rPr lang="en-US" dirty="0"/>
              <a:t>Learning Lab: OnDemand Training Model</a:t>
            </a:r>
          </a:p>
        </p:txBody>
      </p:sp>
      <p:sp>
        <p:nvSpPr>
          <p:cNvPr id="3" name="Content Placeholder 2">
            <a:extLst>
              <a:ext uri="{FF2B5EF4-FFF2-40B4-BE49-F238E27FC236}">
                <a16:creationId xmlns:a16="http://schemas.microsoft.com/office/drawing/2014/main" id="{F75B0535-B408-43C1-B3F6-1679A30F03DE}"/>
              </a:ext>
            </a:extLst>
          </p:cNvPr>
          <p:cNvSpPr>
            <a:spLocks noGrp="1"/>
          </p:cNvSpPr>
          <p:nvPr>
            <p:ph idx="1"/>
          </p:nvPr>
        </p:nvSpPr>
        <p:spPr/>
        <p:txBody>
          <a:bodyPr/>
          <a:lstStyle/>
          <a:p>
            <a:r>
              <a:rPr lang="en-US" dirty="0"/>
              <a:t>Pre-recorded webinar </a:t>
            </a:r>
          </a:p>
          <a:p>
            <a:pPr lvl="1">
              <a:buFont typeface="Courier New" panose="02070309020205020404" pitchFamily="49" charset="0"/>
              <a:buChar char="o"/>
            </a:pPr>
            <a:r>
              <a:rPr lang="en-US" dirty="0"/>
              <a:t>To reach more people</a:t>
            </a:r>
          </a:p>
          <a:p>
            <a:pPr lvl="1">
              <a:buFont typeface="Courier New" panose="02070309020205020404" pitchFamily="49" charset="0"/>
              <a:buChar char="o"/>
            </a:pPr>
            <a:r>
              <a:rPr lang="en-US" dirty="0"/>
              <a:t>Watch at your convenience</a:t>
            </a:r>
          </a:p>
          <a:p>
            <a:pPr lvl="1">
              <a:buFont typeface="Courier New" panose="02070309020205020404" pitchFamily="49" charset="0"/>
              <a:buChar char="o"/>
            </a:pPr>
            <a:r>
              <a:rPr lang="en-US" dirty="0"/>
              <a:t>Can replay anytime</a:t>
            </a:r>
          </a:p>
          <a:p>
            <a:pPr lvl="1">
              <a:buFont typeface="Courier New" panose="02070309020205020404" pitchFamily="49" charset="0"/>
              <a:buChar char="o"/>
            </a:pPr>
            <a:r>
              <a:rPr lang="en-US" dirty="0"/>
              <a:t>Posted on IHDA’s Website </a:t>
            </a:r>
          </a:p>
          <a:p>
            <a:r>
              <a:rPr lang="en-US" dirty="0"/>
              <a:t>Submit your questions to </a:t>
            </a:r>
            <a:r>
              <a:rPr lang="en-US" dirty="0">
                <a:hlinkClick r:id="rId4"/>
              </a:rPr>
              <a:t>learninglab@ihda.org</a:t>
            </a:r>
            <a:endParaRPr lang="en-US" dirty="0"/>
          </a:p>
          <a:p>
            <a:pPr lvl="1"/>
            <a:r>
              <a:rPr lang="en-US" dirty="0"/>
              <a:t>We will follow up with an official FAQ within 30 days after the training date</a:t>
            </a:r>
          </a:p>
          <a:p>
            <a:endParaRPr lang="en-US" dirty="0"/>
          </a:p>
        </p:txBody>
      </p:sp>
      <p:sp>
        <p:nvSpPr>
          <p:cNvPr id="5" name="Footer Placeholder 4">
            <a:extLst>
              <a:ext uri="{FF2B5EF4-FFF2-40B4-BE49-F238E27FC236}">
                <a16:creationId xmlns:a16="http://schemas.microsoft.com/office/drawing/2014/main" id="{EAC2703B-100E-4F14-BC44-23F3BFB07B0B}"/>
              </a:ext>
            </a:extLst>
          </p:cNvPr>
          <p:cNvSpPr>
            <a:spLocks noGrp="1"/>
          </p:cNvSpPr>
          <p:nvPr>
            <p:ph type="ftr" sz="quarter" idx="11"/>
          </p:nvPr>
        </p:nvSpPr>
        <p:spPr/>
        <p:txBody>
          <a:bodyPr/>
          <a:lstStyle/>
          <a:p>
            <a:r>
              <a:rPr lang="en-US" dirty="0"/>
              <a:t>February 2021</a:t>
            </a:r>
          </a:p>
        </p:txBody>
      </p:sp>
      <p:sp>
        <p:nvSpPr>
          <p:cNvPr id="4" name="Slide Number Placeholder 3">
            <a:extLst>
              <a:ext uri="{FF2B5EF4-FFF2-40B4-BE49-F238E27FC236}">
                <a16:creationId xmlns:a16="http://schemas.microsoft.com/office/drawing/2014/main" id="{DA79A56C-7339-44F7-91F8-8BD2BC916581}"/>
              </a:ext>
            </a:extLst>
          </p:cNvPr>
          <p:cNvSpPr>
            <a:spLocks noGrp="1"/>
          </p:cNvSpPr>
          <p:nvPr>
            <p:ph type="sldNum" sz="quarter" idx="12"/>
          </p:nvPr>
        </p:nvSpPr>
        <p:spPr/>
        <p:txBody>
          <a:bodyPr/>
          <a:lstStyle/>
          <a:p>
            <a:fld id="{2DD0EDEF-6F80-4875-AC90-9ED86EF90719}" type="slidenum">
              <a:rPr lang="en-US" smtClean="0"/>
              <a:t>2</a:t>
            </a:fld>
            <a:endParaRPr lang="en-US" dirty="0"/>
          </a:p>
        </p:txBody>
      </p:sp>
      <p:pic>
        <p:nvPicPr>
          <p:cNvPr id="6" name="Audio 5">
            <a:hlinkClick r:id="" action="ppaction://media"/>
            <a:extLst>
              <a:ext uri="{FF2B5EF4-FFF2-40B4-BE49-F238E27FC236}">
                <a16:creationId xmlns:a16="http://schemas.microsoft.com/office/drawing/2014/main" id="{24E81E92-6F89-4D3E-A8BA-5BBFC5294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507697"/>
      </p:ext>
    </p:extLst>
  </p:cSld>
  <p:clrMapOvr>
    <a:masterClrMapping/>
  </p:clrMapOvr>
  <mc:AlternateContent xmlns:mc="http://schemas.openxmlformats.org/markup-compatibility/2006" xmlns:p14="http://schemas.microsoft.com/office/powerpoint/2010/main">
    <mc:Choice Requires="p14">
      <p:transition spd="slow" p14:dur="2000" advTm="32672"/>
    </mc:Choice>
    <mc:Fallback xmlns="">
      <p:transition spd="slow" advTm="3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5E79-8A48-435A-9D5E-B87BDFBFD993}"/>
              </a:ext>
            </a:extLst>
          </p:cNvPr>
          <p:cNvSpPr>
            <a:spLocks noGrp="1"/>
          </p:cNvSpPr>
          <p:nvPr>
            <p:ph type="title"/>
          </p:nvPr>
        </p:nvSpPr>
        <p:spPr/>
        <p:txBody>
          <a:bodyPr/>
          <a:lstStyle/>
          <a:p>
            <a:r>
              <a:rPr lang="en-US" dirty="0"/>
              <a:t>Where is this form?</a:t>
            </a:r>
          </a:p>
        </p:txBody>
      </p:sp>
      <p:sp>
        <p:nvSpPr>
          <p:cNvPr id="3" name="Content Placeholder 2">
            <a:extLst>
              <a:ext uri="{FF2B5EF4-FFF2-40B4-BE49-F238E27FC236}">
                <a16:creationId xmlns:a16="http://schemas.microsoft.com/office/drawing/2014/main" id="{39C672F9-46AA-4C4E-BA6C-74803B413071}"/>
              </a:ext>
            </a:extLst>
          </p:cNvPr>
          <p:cNvSpPr>
            <a:spLocks noGrp="1"/>
          </p:cNvSpPr>
          <p:nvPr>
            <p:ph idx="1"/>
          </p:nvPr>
        </p:nvSpPr>
        <p:spPr/>
        <p:txBody>
          <a:bodyPr/>
          <a:lstStyle/>
          <a:p>
            <a:pPr marL="0" indent="0" algn="ctr">
              <a:buNone/>
            </a:pPr>
            <a:r>
              <a:rPr lang="en-US" dirty="0">
                <a:hlinkClick r:id="rId4"/>
              </a:rPr>
              <a:t>https://www.ihda.org/property-managers/</a:t>
            </a:r>
            <a:endParaRPr lang="en-US" dirty="0"/>
          </a:p>
        </p:txBody>
      </p:sp>
      <p:sp>
        <p:nvSpPr>
          <p:cNvPr id="4" name="Footer Placeholder 3">
            <a:extLst>
              <a:ext uri="{FF2B5EF4-FFF2-40B4-BE49-F238E27FC236}">
                <a16:creationId xmlns:a16="http://schemas.microsoft.com/office/drawing/2014/main" id="{0643D342-04AE-4641-BDAD-087D70169A05}"/>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BE08528D-32A8-4443-895F-AEA29D3F938C}"/>
              </a:ext>
            </a:extLst>
          </p:cNvPr>
          <p:cNvSpPr>
            <a:spLocks noGrp="1"/>
          </p:cNvSpPr>
          <p:nvPr>
            <p:ph type="sldNum" sz="quarter" idx="12"/>
          </p:nvPr>
        </p:nvSpPr>
        <p:spPr/>
        <p:txBody>
          <a:bodyPr/>
          <a:lstStyle/>
          <a:p>
            <a:fld id="{2DD0EDEF-6F80-4875-AC90-9ED86EF90719}" type="slidenum">
              <a:rPr lang="en-US" smtClean="0"/>
              <a:t>20</a:t>
            </a:fld>
            <a:endParaRPr lang="en-US" dirty="0"/>
          </a:p>
        </p:txBody>
      </p:sp>
      <p:pic>
        <p:nvPicPr>
          <p:cNvPr id="6" name="Picture 5">
            <a:extLst>
              <a:ext uri="{FF2B5EF4-FFF2-40B4-BE49-F238E27FC236}">
                <a16:creationId xmlns:a16="http://schemas.microsoft.com/office/drawing/2014/main" id="{5C3DF7FF-E78C-4FEC-B340-C99C3B9C6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518" y="2498776"/>
            <a:ext cx="5375516" cy="3857574"/>
          </a:xfrm>
          <a:prstGeom prst="rect">
            <a:avLst/>
          </a:prstGeom>
        </p:spPr>
      </p:pic>
      <p:sp>
        <p:nvSpPr>
          <p:cNvPr id="7" name="Oval 6">
            <a:extLst>
              <a:ext uri="{FF2B5EF4-FFF2-40B4-BE49-F238E27FC236}">
                <a16:creationId xmlns:a16="http://schemas.microsoft.com/office/drawing/2014/main" id="{EADA90A4-2A08-4CF2-954C-90D9A0C8A958}"/>
              </a:ext>
            </a:extLst>
          </p:cNvPr>
          <p:cNvSpPr/>
          <p:nvPr/>
        </p:nvSpPr>
        <p:spPr>
          <a:xfrm>
            <a:off x="1225296" y="5872163"/>
            <a:ext cx="1901952" cy="439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a:extLst>
              <a:ext uri="{FF2B5EF4-FFF2-40B4-BE49-F238E27FC236}">
                <a16:creationId xmlns:a16="http://schemas.microsoft.com/office/drawing/2014/main" id="{0793D0CB-B301-4DE6-97E2-B73442683E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3733396"/>
      </p:ext>
    </p:extLst>
  </p:cSld>
  <p:clrMapOvr>
    <a:masterClrMapping/>
  </p:clrMapOvr>
  <mc:AlternateContent xmlns:mc="http://schemas.openxmlformats.org/markup-compatibility/2006" xmlns:p14="http://schemas.microsoft.com/office/powerpoint/2010/main">
    <mc:Choice Requires="p14">
      <p:transition spd="slow" p14:dur="2000" advTm="18557"/>
    </mc:Choice>
    <mc:Fallback xmlns="">
      <p:transition spd="slow" advTm="1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474DA0-00CA-4AD3-BBD4-B76B38521D27}"/>
              </a:ext>
            </a:extLst>
          </p:cNvPr>
          <p:cNvSpPr>
            <a:spLocks noGrp="1"/>
          </p:cNvSpPr>
          <p:nvPr>
            <p:ph type="title"/>
          </p:nvPr>
        </p:nvSpPr>
        <p:spPr>
          <a:xfrm>
            <a:off x="3745282" y="365125"/>
            <a:ext cx="7608518" cy="1325563"/>
          </a:xfrm>
        </p:spPr>
        <p:txBody>
          <a:bodyPr/>
          <a:lstStyle/>
          <a:p>
            <a:pPr algn="ctr"/>
            <a:r>
              <a:rPr lang="en-US" b="1" dirty="0"/>
              <a:t>Thank You! </a:t>
            </a:r>
          </a:p>
        </p:txBody>
      </p:sp>
      <p:sp>
        <p:nvSpPr>
          <p:cNvPr id="2" name="Footer Placeholder 1">
            <a:extLst>
              <a:ext uri="{FF2B5EF4-FFF2-40B4-BE49-F238E27FC236}">
                <a16:creationId xmlns:a16="http://schemas.microsoft.com/office/drawing/2014/main" id="{66E3D2A8-485E-4AF2-A770-C22B855963F6}"/>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4D44A51A-9AD3-4E8B-B625-6981A16BF77D}"/>
              </a:ext>
            </a:extLst>
          </p:cNvPr>
          <p:cNvSpPr>
            <a:spLocks noGrp="1"/>
          </p:cNvSpPr>
          <p:nvPr>
            <p:ph type="sldNum" sz="quarter" idx="12"/>
          </p:nvPr>
        </p:nvSpPr>
        <p:spPr/>
        <p:txBody>
          <a:bodyPr/>
          <a:lstStyle/>
          <a:p>
            <a:fld id="{2924ECC7-217B-4799-8BE3-73F3B195675D}" type="slidenum">
              <a:rPr lang="en-US" smtClean="0"/>
              <a:t>21</a:t>
            </a:fld>
            <a:endParaRPr lang="en-US" dirty="0"/>
          </a:p>
        </p:txBody>
      </p:sp>
      <p:pic>
        <p:nvPicPr>
          <p:cNvPr id="3" name="Picture 2">
            <a:extLst>
              <a:ext uri="{FF2B5EF4-FFF2-40B4-BE49-F238E27FC236}">
                <a16:creationId xmlns:a16="http://schemas.microsoft.com/office/drawing/2014/main" id="{2799CC9E-6CDB-4EB9-A3EB-19EB036EDB3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1671203"/>
            <a:ext cx="4957458" cy="4685147"/>
          </a:xfrm>
          <a:prstGeom prst="rect">
            <a:avLst/>
          </a:prstGeom>
        </p:spPr>
      </p:pic>
      <p:sp>
        <p:nvSpPr>
          <p:cNvPr id="9" name="TextBox 8">
            <a:extLst>
              <a:ext uri="{FF2B5EF4-FFF2-40B4-BE49-F238E27FC236}">
                <a16:creationId xmlns:a16="http://schemas.microsoft.com/office/drawing/2014/main" id="{5BC74E12-4769-4C44-9EA1-1AD3ACE1991E}"/>
              </a:ext>
            </a:extLst>
          </p:cNvPr>
          <p:cNvSpPr txBox="1"/>
          <p:nvPr/>
        </p:nvSpPr>
        <p:spPr>
          <a:xfrm>
            <a:off x="539419" y="2218670"/>
            <a:ext cx="5556581" cy="2862322"/>
          </a:xfrm>
          <a:prstGeom prst="rect">
            <a:avLst/>
          </a:prstGeom>
          <a:noFill/>
        </p:spPr>
        <p:txBody>
          <a:bodyPr wrap="square" rtlCol="0">
            <a:spAutoFit/>
          </a:bodyPr>
          <a:lstStyle/>
          <a:p>
            <a:pPr algn="ctr"/>
            <a:endParaRPr lang="en-US" sz="4000" dirty="0"/>
          </a:p>
          <a:p>
            <a:pPr algn="ctr"/>
            <a:r>
              <a:rPr lang="en-US" sz="2800" dirty="0"/>
              <a:t>Submit questions to:</a:t>
            </a:r>
          </a:p>
          <a:p>
            <a:pPr algn="ctr"/>
            <a:r>
              <a:rPr lang="en-US" sz="2800" dirty="0">
                <a:hlinkClick r:id="rId6"/>
              </a:rPr>
              <a:t>learninglab@ihda.org</a:t>
            </a:r>
            <a:endParaRPr lang="en-US" sz="2800" dirty="0"/>
          </a:p>
          <a:p>
            <a:pPr algn="ctr"/>
            <a:endParaRPr lang="en-US" sz="2800" dirty="0"/>
          </a:p>
          <a:p>
            <a:pPr algn="ctr"/>
            <a:r>
              <a:rPr lang="en-US" sz="2800" dirty="0"/>
              <a:t>Subject Header: Affirmative Fair Housing Marketing Plan Training </a:t>
            </a:r>
          </a:p>
        </p:txBody>
      </p:sp>
      <p:pic>
        <p:nvPicPr>
          <p:cNvPr id="6" name="Picture 5">
            <a:extLst>
              <a:ext uri="{FF2B5EF4-FFF2-40B4-BE49-F238E27FC236}">
                <a16:creationId xmlns:a16="http://schemas.microsoft.com/office/drawing/2014/main" id="{25D1F271-A14A-413E-88C6-962B7E47F1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897" y="294482"/>
            <a:ext cx="2730137" cy="1655762"/>
          </a:xfrm>
          <a:prstGeom prst="rect">
            <a:avLst/>
          </a:prstGeom>
        </p:spPr>
      </p:pic>
      <p:pic>
        <p:nvPicPr>
          <p:cNvPr id="27" name="Audio 26">
            <a:hlinkClick r:id="" action="ppaction://media"/>
            <a:extLst>
              <a:ext uri="{FF2B5EF4-FFF2-40B4-BE49-F238E27FC236}">
                <a16:creationId xmlns:a16="http://schemas.microsoft.com/office/drawing/2014/main" id="{9EF6835B-F16C-4D50-B9DD-DA778A7E8A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893039"/>
      </p:ext>
    </p:extLst>
  </p:cSld>
  <p:clrMapOvr>
    <a:masterClrMapping/>
  </p:clrMapOvr>
  <mc:AlternateContent xmlns:mc="http://schemas.openxmlformats.org/markup-compatibility/2006" xmlns:p14="http://schemas.microsoft.com/office/powerpoint/2010/main">
    <mc:Choice Requires="p14">
      <p:transition spd="slow" p14:dur="2000" advTm="34460"/>
    </mc:Choice>
    <mc:Fallback xmlns="">
      <p:transition spd="slow" advTm="3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105" y="802955"/>
            <a:ext cx="4977976" cy="1454051"/>
          </a:xfrm>
        </p:spPr>
        <p:txBody>
          <a:bodyPr>
            <a:normAutofit/>
          </a:bodyPr>
          <a:lstStyle/>
          <a:p>
            <a:r>
              <a:rPr lang="en-US" dirty="0">
                <a:solidFill>
                  <a:srgbClr val="000000"/>
                </a:solidFill>
              </a:rPr>
              <a:t>Learning Objectives:</a:t>
            </a:r>
          </a:p>
        </p:txBody>
      </p:sp>
      <p:sp>
        <p:nvSpPr>
          <p:cNvPr id="3" name="Content Placeholder 2"/>
          <p:cNvSpPr>
            <a:spLocks noGrp="1"/>
          </p:cNvSpPr>
          <p:nvPr>
            <p:ph idx="1"/>
          </p:nvPr>
        </p:nvSpPr>
        <p:spPr>
          <a:xfrm>
            <a:off x="6090574" y="2421682"/>
            <a:ext cx="4977578" cy="3639289"/>
          </a:xfrm>
        </p:spPr>
        <p:txBody>
          <a:bodyPr anchor="ctr">
            <a:normAutofit/>
          </a:bodyPr>
          <a:lstStyle/>
          <a:p>
            <a:r>
              <a:rPr lang="en-US" sz="2000" dirty="0">
                <a:solidFill>
                  <a:srgbClr val="000000"/>
                </a:solidFill>
              </a:rPr>
              <a:t>Understand the purpose of the Affirmative Fair Housing Marketing Plan (AFHMP) in accordance with IHDA requirements and guidelines.</a:t>
            </a:r>
          </a:p>
          <a:p>
            <a:pPr lvl="1">
              <a:buFont typeface="Wingdings" panose="05000000000000000000" pitchFamily="2" charset="2"/>
              <a:buChar char="q"/>
            </a:pPr>
            <a:r>
              <a:rPr lang="en-US" sz="2000" dirty="0">
                <a:solidFill>
                  <a:srgbClr val="000000"/>
                </a:solidFill>
              </a:rPr>
              <a:t>Introduction </a:t>
            </a:r>
          </a:p>
          <a:p>
            <a:pPr lvl="1">
              <a:buFont typeface="Wingdings" panose="05000000000000000000" pitchFamily="2" charset="2"/>
              <a:buChar char="q"/>
            </a:pPr>
            <a:r>
              <a:rPr lang="en-US" sz="2000" dirty="0">
                <a:solidFill>
                  <a:srgbClr val="000000"/>
                </a:solidFill>
              </a:rPr>
              <a:t>Procedures</a:t>
            </a:r>
          </a:p>
          <a:p>
            <a:pPr lvl="1">
              <a:buFont typeface="Wingdings" panose="05000000000000000000" pitchFamily="2" charset="2"/>
              <a:buChar char="q"/>
            </a:pPr>
            <a:r>
              <a:rPr lang="en-US" sz="2000" dirty="0">
                <a:solidFill>
                  <a:srgbClr val="000000"/>
                </a:solidFill>
              </a:rPr>
              <a:t>Submission Requirements</a:t>
            </a:r>
          </a:p>
          <a:p>
            <a:pPr marL="0" indent="0">
              <a:buNone/>
            </a:pPr>
            <a:endParaRPr lang="en-US" sz="2000" dirty="0">
              <a:solidFill>
                <a:srgbClr val="000000"/>
              </a:solidFill>
            </a:endParaRPr>
          </a:p>
          <a:p>
            <a:endParaRPr lang="en-US" sz="2000" dirty="0">
              <a:solidFill>
                <a:srgbClr val="000000"/>
              </a:solidFill>
            </a:endParaRPr>
          </a:p>
        </p:txBody>
      </p:sp>
      <p:sp>
        <p:nvSpPr>
          <p:cNvPr id="4" name="Footer Placeholder 3">
            <a:extLst>
              <a:ext uri="{FF2B5EF4-FFF2-40B4-BE49-F238E27FC236}">
                <a16:creationId xmlns:a16="http://schemas.microsoft.com/office/drawing/2014/main" id="{FEFC03D5-499B-488B-97EF-6E39C613966A}"/>
              </a:ext>
            </a:extLst>
          </p:cNvPr>
          <p:cNvSpPr>
            <a:spLocks noGrp="1"/>
          </p:cNvSpPr>
          <p:nvPr>
            <p:ph type="ftr" sz="quarter" idx="11"/>
          </p:nvPr>
        </p:nvSpPr>
        <p:spPr>
          <a:xfrm>
            <a:off x="5536367" y="6223702"/>
            <a:ext cx="5289562" cy="314067"/>
          </a:xfrm>
        </p:spPr>
        <p:txBody>
          <a:bodyPr>
            <a:normAutofit/>
          </a:bodyPr>
          <a:lstStyle/>
          <a:p>
            <a:pPr algn="r">
              <a:spcAft>
                <a:spcPts val="600"/>
              </a:spcAft>
            </a:pPr>
            <a:r>
              <a:rPr lang="en-US" b="1" dirty="0">
                <a:solidFill>
                  <a:srgbClr val="898989"/>
                </a:solidFill>
              </a:rPr>
              <a:t>February 2021</a:t>
            </a:r>
          </a:p>
        </p:txBody>
      </p:sp>
      <p:sp>
        <p:nvSpPr>
          <p:cNvPr id="5" name="Slide Number Placeholder 4">
            <a:extLst>
              <a:ext uri="{FF2B5EF4-FFF2-40B4-BE49-F238E27FC236}">
                <a16:creationId xmlns:a16="http://schemas.microsoft.com/office/drawing/2014/main" id="{0D93C24D-9DDC-424C-9171-D7A4E9DFB595}"/>
              </a:ext>
            </a:extLst>
          </p:cNvPr>
          <p:cNvSpPr>
            <a:spLocks noGrp="1"/>
          </p:cNvSpPr>
          <p:nvPr>
            <p:ph type="sldNum" sz="quarter" idx="12"/>
          </p:nvPr>
        </p:nvSpPr>
        <p:spPr>
          <a:xfrm>
            <a:off x="10763464" y="6302452"/>
            <a:ext cx="570728" cy="314067"/>
          </a:xfrm>
        </p:spPr>
        <p:txBody>
          <a:bodyPr>
            <a:normAutofit/>
          </a:bodyPr>
          <a:lstStyle/>
          <a:p>
            <a:pPr>
              <a:spcAft>
                <a:spcPts val="600"/>
              </a:spcAft>
            </a:pPr>
            <a:fld id="{F6DEA7F4-8D06-4022-9623-86959C2AB192}" type="slidenum">
              <a:rPr lang="en-US" sz="1100" smtClean="0">
                <a:solidFill>
                  <a:srgbClr val="898989"/>
                </a:solidFill>
              </a:rPr>
              <a:pPr>
                <a:spcAft>
                  <a:spcPts val="600"/>
                </a:spcAft>
              </a:pPr>
              <a:t>3</a:t>
            </a:fld>
            <a:endParaRPr lang="en-US" sz="1100">
              <a:solidFill>
                <a:srgbClr val="898989"/>
              </a:solidFill>
            </a:endParaRPr>
          </a:p>
        </p:txBody>
      </p:sp>
      <p:pic>
        <p:nvPicPr>
          <p:cNvPr id="31" name="Audio 30">
            <a:hlinkClick r:id="" action="ppaction://media"/>
            <a:extLst>
              <a:ext uri="{FF2B5EF4-FFF2-40B4-BE49-F238E27FC236}">
                <a16:creationId xmlns:a16="http://schemas.microsoft.com/office/drawing/2014/main" id="{1BC20979-20D4-4E40-BDA3-B5C951E930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3" name="Picture 32">
            <a:extLst>
              <a:ext uri="{FF2B5EF4-FFF2-40B4-BE49-F238E27FC236}">
                <a16:creationId xmlns:a16="http://schemas.microsoft.com/office/drawing/2014/main" id="{805802CA-336A-43D7-9878-D0607C4DFD9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537932">
            <a:off x="-703587" y="732340"/>
            <a:ext cx="8218772" cy="4153846"/>
          </a:xfrm>
          <a:prstGeom prst="rect">
            <a:avLst/>
          </a:prstGeom>
        </p:spPr>
      </p:pic>
    </p:spTree>
    <p:extLst>
      <p:ext uri="{BB962C8B-B14F-4D97-AF65-F5344CB8AC3E}">
        <p14:creationId xmlns:p14="http://schemas.microsoft.com/office/powerpoint/2010/main" val="2938669404"/>
      </p:ext>
    </p:extLst>
  </p:cSld>
  <p:clrMapOvr>
    <a:masterClrMapping/>
  </p:clrMapOvr>
  <mc:AlternateContent xmlns:mc="http://schemas.openxmlformats.org/markup-compatibility/2006" xmlns:p14="http://schemas.microsoft.com/office/powerpoint/2010/main">
    <mc:Choice Requires="p14">
      <p:transition spd="slow" p14:dur="2000" advTm="28901"/>
    </mc:Choice>
    <mc:Fallback xmlns="">
      <p:transition spd="slow" advTm="2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p:txBody>
          <a:bodyPr>
            <a:normAutofit fontScale="90000"/>
          </a:bodyPr>
          <a:lstStyle/>
          <a:p>
            <a:pPr algn="ctr"/>
            <a:r>
              <a:rPr lang="en-US" b="1" dirty="0"/>
              <a:t>Affirmative Fair Housing Marketing Plan (AFHMP)</a:t>
            </a:r>
            <a:br>
              <a:rPr lang="en-US" b="1" dirty="0"/>
            </a:br>
            <a:r>
              <a:rPr lang="en-US" b="1" dirty="0"/>
              <a:t>Introduction</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p:txBody>
          <a:bodyPr>
            <a:normAutofit/>
          </a:bodyPr>
          <a:lstStyle/>
          <a:p>
            <a:pPr marL="0" indent="0">
              <a:buNone/>
            </a:pPr>
            <a:r>
              <a:rPr lang="en-US" dirty="0"/>
              <a:t>Each multifamily development receiving an IHDA funded loan, grant financing and/or Tax Credit Allocation must establish adherence to fair housing guidelines by implementing an Affirmative Fair Housing Marketing Plan. Such marketing efforts are to be directed towards demographics who, due to the development’s geographic location or other factors, are considered those “least likely” to apply for housing at the project. The marketing program must also include outreach efforts to all persons with disabilities, along with highlighting apartments with accessible or adaptable features in detail to demonstrate specific outreach efforts to persons with physical disabilities.   </a:t>
            </a:r>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37C7DCC8-6F6B-47B2-BDD1-2DEA77F16F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9501881"/>
      </p:ext>
    </p:extLst>
  </p:cSld>
  <p:clrMapOvr>
    <a:masterClrMapping/>
  </p:clrMapOvr>
  <mc:AlternateContent xmlns:mc="http://schemas.openxmlformats.org/markup-compatibility/2006" xmlns:p14="http://schemas.microsoft.com/office/powerpoint/2010/main">
    <mc:Choice Requires="p14">
      <p:transition spd="slow" p14:dur="2000" advTm="43907"/>
    </mc:Choice>
    <mc:Fallback xmlns="">
      <p:transition spd="slow" advTm="4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p:txBody>
          <a:bodyPr>
            <a:normAutofit fontScale="90000"/>
          </a:bodyPr>
          <a:lstStyle/>
          <a:p>
            <a:pPr algn="ctr"/>
            <a:r>
              <a:rPr lang="en-US" b="1" dirty="0"/>
              <a:t>Affirmative Fair Housing Marketing Plan (AFHMP)</a:t>
            </a:r>
            <a:br>
              <a:rPr lang="en-US" b="1" dirty="0"/>
            </a:br>
            <a:r>
              <a:rPr lang="en-US" b="1" dirty="0"/>
              <a:t>IHDA Requirements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p:txBody>
          <a:bodyPr>
            <a:normAutofit/>
          </a:bodyPr>
          <a:lstStyle/>
          <a:p>
            <a:r>
              <a:rPr lang="en-US" dirty="0"/>
              <a:t>Affirmative Fair Housing Marketing Plans (AFHMP) are required of developments when they receive financing or allocation of tax credits from IHDA.</a:t>
            </a:r>
          </a:p>
          <a:p>
            <a:r>
              <a:rPr lang="en-US" dirty="0"/>
              <a:t>The AFHMP must be updated every 5 years.</a:t>
            </a:r>
          </a:p>
          <a:p>
            <a:r>
              <a:rPr lang="en-US" dirty="0"/>
              <a:t>A new AFHMP is required when there is a change of Owner and/or Agent.    </a:t>
            </a:r>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5</a:t>
            </a:fld>
            <a:endParaRPr lang="en-US" dirty="0"/>
          </a:p>
        </p:txBody>
      </p:sp>
      <p:pic>
        <p:nvPicPr>
          <p:cNvPr id="6" name="Audio 5">
            <a:hlinkClick r:id="" action="ppaction://media"/>
            <a:extLst>
              <a:ext uri="{FF2B5EF4-FFF2-40B4-BE49-F238E27FC236}">
                <a16:creationId xmlns:a16="http://schemas.microsoft.com/office/drawing/2014/main" id="{70765E63-8236-429D-922F-4FC477D1D0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39ACAEA1-6F0E-472E-A50C-6125AF01FED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86600" y="4001295"/>
            <a:ext cx="2286000" cy="2704305"/>
          </a:xfrm>
          <a:prstGeom prst="rect">
            <a:avLst/>
          </a:prstGeom>
        </p:spPr>
      </p:pic>
      <p:sp>
        <p:nvSpPr>
          <p:cNvPr id="8" name="Rectangle 7">
            <a:extLst>
              <a:ext uri="{FF2B5EF4-FFF2-40B4-BE49-F238E27FC236}">
                <a16:creationId xmlns:a16="http://schemas.microsoft.com/office/drawing/2014/main" id="{6FC08CD6-A307-4F1E-AD58-3DD236ED376E}"/>
              </a:ext>
            </a:extLst>
          </p:cNvPr>
          <p:cNvSpPr/>
          <p:nvPr/>
        </p:nvSpPr>
        <p:spPr>
          <a:xfrm>
            <a:off x="7414391" y="4512331"/>
            <a:ext cx="1554217" cy="1754326"/>
          </a:xfrm>
          <a:prstGeom prst="rect">
            <a:avLst/>
          </a:prstGeom>
        </p:spPr>
        <p:txBody>
          <a:bodyPr wrap="square">
            <a:spAutoFit/>
          </a:bodyPr>
          <a:lstStyle/>
          <a:p>
            <a:pPr algn="ctr"/>
            <a:r>
              <a:rPr lang="en-US" dirty="0"/>
              <a:t>Remember to:</a:t>
            </a:r>
          </a:p>
          <a:p>
            <a:pPr algn="ctr"/>
            <a:r>
              <a:rPr lang="en-US" dirty="0"/>
              <a:t>Submit your </a:t>
            </a:r>
          </a:p>
          <a:p>
            <a:pPr algn="ctr"/>
            <a:r>
              <a:rPr lang="en-US" dirty="0"/>
              <a:t>AFHMP every five years prior to expiration.</a:t>
            </a:r>
          </a:p>
        </p:txBody>
      </p:sp>
    </p:spTree>
    <p:extLst>
      <p:ext uri="{BB962C8B-B14F-4D97-AF65-F5344CB8AC3E}">
        <p14:creationId xmlns:p14="http://schemas.microsoft.com/office/powerpoint/2010/main" val="102816082"/>
      </p:ext>
    </p:extLst>
  </p:cSld>
  <p:clrMapOvr>
    <a:masterClrMapping/>
  </p:clrMapOvr>
  <mc:AlternateContent xmlns:mc="http://schemas.openxmlformats.org/markup-compatibility/2006" xmlns:p14="http://schemas.microsoft.com/office/powerpoint/2010/main">
    <mc:Choice Requires="p14">
      <p:transition spd="slow" p14:dur="2000" advTm="21673"/>
    </mc:Choice>
    <mc:Fallback xmlns="">
      <p:transition spd="slow" advTm="2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436098" y="1668327"/>
            <a:ext cx="4098388" cy="1889761"/>
          </a:xfrm>
        </p:spPr>
        <p:txBody>
          <a:bodyPr>
            <a:normAutofit fontScale="25000" lnSpcReduction="20000"/>
          </a:bodyPr>
          <a:lstStyle/>
          <a:p>
            <a:r>
              <a:rPr lang="en-US" sz="8000" dirty="0"/>
              <a:t>Owner Organization Name must match the name and information listed on the IHDA legal documents.</a:t>
            </a:r>
          </a:p>
          <a:p>
            <a:r>
              <a:rPr lang="en-US" sz="8000" dirty="0"/>
              <a:t>Contact Person is the primary owner and management representative that can be contacted in the event of any questions.</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a:xfrm>
            <a:off x="8649286" y="6400800"/>
            <a:ext cx="2743200" cy="365125"/>
          </a:xfrm>
        </p:spPr>
        <p:txBody>
          <a:bodyPr/>
          <a:lstStyle/>
          <a:p>
            <a:fld id="{2DD0EDEF-6F80-4875-AC90-9ED86EF90719}" type="slidenum">
              <a:rPr lang="en-US" smtClean="0"/>
              <a:t>6</a:t>
            </a:fld>
            <a:endParaRPr lang="en-US" dirty="0"/>
          </a:p>
        </p:txBody>
      </p:sp>
      <p:pic>
        <p:nvPicPr>
          <p:cNvPr id="8" name="Content Placeholder 4">
            <a:extLst>
              <a:ext uri="{FF2B5EF4-FFF2-40B4-BE49-F238E27FC236}">
                <a16:creationId xmlns:a16="http://schemas.microsoft.com/office/drawing/2014/main" id="{6C2B86C7-C270-4C79-B6DA-6AEED9ECA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77" y="3687176"/>
            <a:ext cx="4114800" cy="2713624"/>
          </a:xfrm>
          <a:prstGeom prst="rect">
            <a:avLst/>
          </a:prstGeom>
        </p:spPr>
      </p:pic>
      <p:sp>
        <p:nvSpPr>
          <p:cNvPr id="9" name="Rectangle 8">
            <a:extLst>
              <a:ext uri="{FF2B5EF4-FFF2-40B4-BE49-F238E27FC236}">
                <a16:creationId xmlns:a16="http://schemas.microsoft.com/office/drawing/2014/main" id="{F5A62967-2336-4F89-B8C2-491D7EAAC636}"/>
              </a:ext>
            </a:extLst>
          </p:cNvPr>
          <p:cNvSpPr/>
          <p:nvPr/>
        </p:nvSpPr>
        <p:spPr>
          <a:xfrm>
            <a:off x="4534486" y="1603424"/>
            <a:ext cx="4105421" cy="2154436"/>
          </a:xfrm>
          <a:prstGeom prst="rect">
            <a:avLst/>
          </a:prstGeom>
        </p:spPr>
        <p:txBody>
          <a:bodyPr wrap="square">
            <a:spAutoFit/>
          </a:bodyPr>
          <a:lstStyle/>
          <a:p>
            <a:pPr marL="285750" indent="-285750">
              <a:buFont typeface="Arial" panose="020B0604020202020204" pitchFamily="34" charset="0"/>
              <a:buChar char="•"/>
            </a:pPr>
            <a:r>
              <a:rPr lang="en-US" sz="2000" dirty="0"/>
              <a:t>Property Management Company must match the information previously provided to IHDA.</a:t>
            </a:r>
            <a:endParaRPr lang="en-US" sz="2000" dirty="0">
              <a:solidFill>
                <a:srgbClr val="FF0000"/>
              </a:solidFill>
            </a:endParaRPr>
          </a:p>
          <a:p>
            <a:pPr marL="285750" indent="-285750">
              <a:buFont typeface="Arial" panose="020B0604020202020204" pitchFamily="34" charset="0"/>
              <a:buChar char="•"/>
            </a:pPr>
            <a:r>
              <a:rPr lang="en-US" sz="2000" dirty="0"/>
              <a:t>Complete each section entirely,                                                           providing all requested contact                                                          information.    </a:t>
            </a:r>
          </a:p>
          <a:p>
            <a:pPr marL="285750" indent="-285750">
              <a:buFont typeface="Arial" panose="020B0604020202020204" pitchFamily="34" charset="0"/>
              <a:buChar char="•"/>
            </a:pPr>
            <a:endParaRPr lang="en-US" sz="1400" dirty="0"/>
          </a:p>
        </p:txBody>
      </p:sp>
      <p:pic>
        <p:nvPicPr>
          <p:cNvPr id="10" name="Content Placeholder 6">
            <a:extLst>
              <a:ext uri="{FF2B5EF4-FFF2-40B4-BE49-F238E27FC236}">
                <a16:creationId xmlns:a16="http://schemas.microsoft.com/office/drawing/2014/main" id="{1F549EC7-6FC2-4B5C-A3DA-63169F290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486" y="3429000"/>
            <a:ext cx="3847514" cy="3165791"/>
          </a:xfrm>
          <a:prstGeom prst="rect">
            <a:avLst/>
          </a:prstGeom>
        </p:spPr>
      </p:pic>
      <p:pic>
        <p:nvPicPr>
          <p:cNvPr id="18" name="Audio 17">
            <a:hlinkClick r:id="" action="ppaction://media"/>
            <a:extLst>
              <a:ext uri="{FF2B5EF4-FFF2-40B4-BE49-F238E27FC236}">
                <a16:creationId xmlns:a16="http://schemas.microsoft.com/office/drawing/2014/main" id="{3723B5B2-672E-4E12-A22E-C5612E2DEF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61184FF1-3C55-43FA-B5F3-027B81C27ED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82015" y="2613207"/>
            <a:ext cx="2610471" cy="1740314"/>
          </a:xfrm>
          <a:prstGeom prst="rect">
            <a:avLst/>
          </a:prstGeom>
        </p:spPr>
      </p:pic>
    </p:spTree>
    <p:extLst>
      <p:ext uri="{BB962C8B-B14F-4D97-AF65-F5344CB8AC3E}">
        <p14:creationId xmlns:p14="http://schemas.microsoft.com/office/powerpoint/2010/main" val="2464102198"/>
      </p:ext>
    </p:extLst>
  </p:cSld>
  <p:clrMapOvr>
    <a:masterClrMapping/>
  </p:clrMapOvr>
  <mc:AlternateContent xmlns:mc="http://schemas.openxmlformats.org/markup-compatibility/2006" xmlns:p14="http://schemas.microsoft.com/office/powerpoint/2010/main">
    <mc:Choice Requires="p14">
      <p:transition spd="slow" p14:dur="2000" advTm="46235"/>
    </mc:Choice>
    <mc:Fallback xmlns="">
      <p:transition spd="slow" advTm="4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838199" y="1825625"/>
            <a:ext cx="10591801" cy="1956411"/>
          </a:xfrm>
        </p:spPr>
        <p:txBody>
          <a:bodyPr>
            <a:normAutofit/>
          </a:bodyPr>
          <a:lstStyle/>
          <a:p>
            <a:r>
              <a:rPr lang="en-US" dirty="0"/>
              <a:t>Identify the Entity and Contact Person responsible for the marketing activities.</a:t>
            </a:r>
            <a:endParaRPr lang="en-US" dirty="0">
              <a:solidFill>
                <a:srgbClr val="FF0000"/>
              </a:solidFill>
            </a:endParaRPr>
          </a:p>
          <a:p>
            <a:r>
              <a:rPr lang="en-US" dirty="0"/>
              <a:t>Indicate the basis of submission (Ex. Initial or Updated Plan).</a:t>
            </a:r>
          </a:p>
          <a:p>
            <a:r>
              <a:rPr lang="en-US" dirty="0"/>
              <a:t>Provide an explanation if updating the AFHMP prior to expiration.                           </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7</a:t>
            </a:fld>
            <a:endParaRPr lang="en-US" dirty="0"/>
          </a:p>
        </p:txBody>
      </p:sp>
      <p:pic>
        <p:nvPicPr>
          <p:cNvPr id="8" name="Content Placeholder 6">
            <a:extLst>
              <a:ext uri="{FF2B5EF4-FFF2-40B4-BE49-F238E27FC236}">
                <a16:creationId xmlns:a16="http://schemas.microsoft.com/office/drawing/2014/main" id="{8808F4B1-D1DA-4032-97C4-DB02C12EA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370" y="4045035"/>
            <a:ext cx="4815841" cy="2413440"/>
          </a:xfrm>
          <a:prstGeom prst="rect">
            <a:avLst/>
          </a:prstGeom>
        </p:spPr>
      </p:pic>
      <p:pic>
        <p:nvPicPr>
          <p:cNvPr id="10" name="Content Placeholder 5">
            <a:extLst>
              <a:ext uri="{FF2B5EF4-FFF2-40B4-BE49-F238E27FC236}">
                <a16:creationId xmlns:a16="http://schemas.microsoft.com/office/drawing/2014/main" id="{4226B303-9379-46D7-A5B9-6D4C49BEB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411" y="4088796"/>
            <a:ext cx="5181600" cy="2298089"/>
          </a:xfrm>
          <a:prstGeom prst="rect">
            <a:avLst/>
          </a:prstGeom>
        </p:spPr>
      </p:pic>
      <p:pic>
        <p:nvPicPr>
          <p:cNvPr id="13" name="Audio 12">
            <a:hlinkClick r:id="" action="ppaction://media"/>
            <a:extLst>
              <a:ext uri="{FF2B5EF4-FFF2-40B4-BE49-F238E27FC236}">
                <a16:creationId xmlns:a16="http://schemas.microsoft.com/office/drawing/2014/main" id="{7ED62789-C982-4A37-AD46-6455538890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0481977"/>
      </p:ext>
    </p:extLst>
  </p:cSld>
  <p:clrMapOvr>
    <a:masterClrMapping/>
  </p:clrMapOvr>
  <mc:AlternateContent xmlns:mc="http://schemas.openxmlformats.org/markup-compatibility/2006" xmlns:p14="http://schemas.microsoft.com/office/powerpoint/2010/main">
    <mc:Choice Requires="p14">
      <p:transition spd="slow" p14:dur="2000" advTm="36935"/>
    </mc:Choice>
    <mc:Fallback xmlns="">
      <p:transition spd="slow" advTm="3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838199" y="1690688"/>
            <a:ext cx="4591930" cy="4802187"/>
          </a:xfrm>
        </p:spPr>
        <p:txBody>
          <a:bodyPr>
            <a:normAutofit/>
          </a:bodyPr>
          <a:lstStyle/>
          <a:p>
            <a:r>
              <a:rPr lang="en-US" sz="2200" dirty="0"/>
              <a:t>Enter the name of the Development and pertinent information as requested.</a:t>
            </a:r>
            <a:endParaRPr lang="en-US" sz="2200" dirty="0">
              <a:solidFill>
                <a:srgbClr val="FF0000"/>
              </a:solidFill>
            </a:endParaRPr>
          </a:p>
          <a:p>
            <a:r>
              <a:rPr lang="en-US" sz="2200" dirty="0"/>
              <a:t>If there are multiple addresses and one location includes the management office, enter that address and add “Scattered Sites.”</a:t>
            </a:r>
          </a:p>
          <a:p>
            <a:r>
              <a:rPr lang="en-US" sz="2200" dirty="0"/>
              <a:t>Census Tract – Obtain specific development information from</a:t>
            </a:r>
            <a:r>
              <a:rPr lang="en-US" sz="2400" dirty="0">
                <a:hlinkClick r:id="rId4"/>
              </a:rPr>
              <a:t> https://data.census.gov/cedsci/.</a:t>
            </a:r>
            <a:r>
              <a:rPr lang="en-US" sz="2200" dirty="0"/>
              <a:t>   </a:t>
            </a:r>
          </a:p>
          <a:p>
            <a:r>
              <a:rPr lang="en-US" sz="2200" dirty="0"/>
              <a:t>Include the overall total apartments and Development Type, providing additional details as needed.</a:t>
            </a:r>
            <a:r>
              <a:rPr lang="en-US" sz="2200" dirty="0">
                <a:hlinkClick r:id="rId4"/>
              </a:rPr>
              <a:t>                  </a:t>
            </a:r>
            <a:endParaRPr lang="en-US" sz="2200" dirty="0"/>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8</a:t>
            </a:fld>
            <a:endParaRPr lang="en-US" dirty="0"/>
          </a:p>
        </p:txBody>
      </p:sp>
      <p:pic>
        <p:nvPicPr>
          <p:cNvPr id="9" name="Content Placeholder 6">
            <a:extLst>
              <a:ext uri="{FF2B5EF4-FFF2-40B4-BE49-F238E27FC236}">
                <a16:creationId xmlns:a16="http://schemas.microsoft.com/office/drawing/2014/main" id="{5B7144B8-CF17-41A1-BE1D-61DEA461D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680" y="1529231"/>
            <a:ext cx="4979963" cy="2549197"/>
          </a:xfrm>
          <a:prstGeom prst="rect">
            <a:avLst/>
          </a:prstGeom>
        </p:spPr>
      </p:pic>
      <p:pic>
        <p:nvPicPr>
          <p:cNvPr id="8" name="Content Placeholder 5">
            <a:extLst>
              <a:ext uri="{FF2B5EF4-FFF2-40B4-BE49-F238E27FC236}">
                <a16:creationId xmlns:a16="http://schemas.microsoft.com/office/drawing/2014/main" id="{86945001-604E-4CFA-9CAE-0C1BC69F52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2038" y="4178105"/>
            <a:ext cx="4756052" cy="2191109"/>
          </a:xfrm>
          <a:prstGeom prst="rect">
            <a:avLst/>
          </a:prstGeom>
        </p:spPr>
      </p:pic>
      <p:pic>
        <p:nvPicPr>
          <p:cNvPr id="12" name="Audio 11">
            <a:hlinkClick r:id="" action="ppaction://media"/>
            <a:extLst>
              <a:ext uri="{FF2B5EF4-FFF2-40B4-BE49-F238E27FC236}">
                <a16:creationId xmlns:a16="http://schemas.microsoft.com/office/drawing/2014/main" id="{E7BEF644-3FCE-4266-A512-FA9FB932E4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5741526"/>
      </p:ext>
    </p:extLst>
  </p:cSld>
  <p:clrMapOvr>
    <a:masterClrMapping/>
  </p:clrMapOvr>
  <mc:AlternateContent xmlns:mc="http://schemas.openxmlformats.org/markup-compatibility/2006" xmlns:p14="http://schemas.microsoft.com/office/powerpoint/2010/main">
    <mc:Choice Requires="p14">
      <p:transition spd="slow" p14:dur="2000" advTm="44435"/>
    </mc:Choice>
    <mc:Fallback xmlns="">
      <p:transition spd="slow" advTm="4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B09-DC3D-4947-A0F7-D9241063D8A9}"/>
              </a:ext>
            </a:extLst>
          </p:cNvPr>
          <p:cNvSpPr>
            <a:spLocks noGrp="1"/>
          </p:cNvSpPr>
          <p:nvPr>
            <p:ph type="title"/>
          </p:nvPr>
        </p:nvSpPr>
        <p:spPr/>
        <p:txBody>
          <a:bodyPr>
            <a:normAutofit fontScale="90000"/>
          </a:bodyPr>
          <a:lstStyle/>
          <a:p>
            <a:pPr algn="ctr"/>
            <a:r>
              <a:rPr lang="en-US" b="1" dirty="0"/>
              <a:t>Affirmative Fair Housing Marketing Plan (AFHMP)</a:t>
            </a:r>
            <a:br>
              <a:rPr lang="en-US" b="1" dirty="0"/>
            </a:br>
            <a:r>
              <a:rPr lang="en-US" b="1" dirty="0"/>
              <a:t>IHDA Procedures </a:t>
            </a:r>
            <a:endParaRPr lang="en-US" dirty="0"/>
          </a:p>
        </p:txBody>
      </p:sp>
      <p:sp>
        <p:nvSpPr>
          <p:cNvPr id="3" name="Content Placeholder 2">
            <a:extLst>
              <a:ext uri="{FF2B5EF4-FFF2-40B4-BE49-F238E27FC236}">
                <a16:creationId xmlns:a16="http://schemas.microsoft.com/office/drawing/2014/main" id="{E2592E72-F935-48C7-8034-34F7B79F7A39}"/>
              </a:ext>
            </a:extLst>
          </p:cNvPr>
          <p:cNvSpPr>
            <a:spLocks noGrp="1"/>
          </p:cNvSpPr>
          <p:nvPr>
            <p:ph idx="1"/>
          </p:nvPr>
        </p:nvSpPr>
        <p:spPr>
          <a:xfrm>
            <a:off x="838199" y="1560786"/>
            <a:ext cx="4198035" cy="5144814"/>
          </a:xfrm>
        </p:spPr>
        <p:txBody>
          <a:bodyPr>
            <a:normAutofit fontScale="85000" lnSpcReduction="20000"/>
          </a:bodyPr>
          <a:lstStyle/>
          <a:p>
            <a:r>
              <a:rPr lang="en-US" dirty="0"/>
              <a:t>Specify the date of initial occupancy after general advertising commences.</a:t>
            </a:r>
          </a:p>
          <a:p>
            <a:r>
              <a:rPr lang="en-US" dirty="0"/>
              <a:t>For initial or existing developments, indicate the date advertising will begin/began for existing vacancies, wait list placement, or to re- open a closed waiting list.</a:t>
            </a:r>
            <a:endParaRPr lang="en-US" dirty="0">
              <a:solidFill>
                <a:srgbClr val="FF0000"/>
              </a:solidFill>
            </a:endParaRPr>
          </a:p>
          <a:p>
            <a:r>
              <a:rPr lang="en-US" dirty="0"/>
              <a:t>Provide the current number of occupied units at the time of the AFHMP submission.</a:t>
            </a:r>
          </a:p>
          <a:p>
            <a:r>
              <a:rPr lang="en-US" dirty="0"/>
              <a:t>Describe in detail, the development’s primary market area including general geographic boundaries of the primary market area.</a:t>
            </a:r>
          </a:p>
          <a:p>
            <a:pPr marL="0" indent="0">
              <a:buNone/>
            </a:pPr>
            <a:endParaRPr lang="en-US" dirty="0"/>
          </a:p>
        </p:txBody>
      </p:sp>
      <p:sp>
        <p:nvSpPr>
          <p:cNvPr id="4" name="Footer Placeholder 3">
            <a:extLst>
              <a:ext uri="{FF2B5EF4-FFF2-40B4-BE49-F238E27FC236}">
                <a16:creationId xmlns:a16="http://schemas.microsoft.com/office/drawing/2014/main" id="{44ACFD89-FBFB-4F9E-8FE0-C5C139EFB3E2}"/>
              </a:ext>
            </a:extLst>
          </p:cNvPr>
          <p:cNvSpPr>
            <a:spLocks noGrp="1"/>
          </p:cNvSpPr>
          <p:nvPr>
            <p:ph type="ftr" sz="quarter" idx="11"/>
          </p:nvPr>
        </p:nvSpPr>
        <p:spPr/>
        <p:txBody>
          <a:bodyPr/>
          <a:lstStyle/>
          <a:p>
            <a:r>
              <a:rPr lang="en-US" dirty="0"/>
              <a:t>February 2021</a:t>
            </a:r>
          </a:p>
        </p:txBody>
      </p:sp>
      <p:sp>
        <p:nvSpPr>
          <p:cNvPr id="5" name="Slide Number Placeholder 4">
            <a:extLst>
              <a:ext uri="{FF2B5EF4-FFF2-40B4-BE49-F238E27FC236}">
                <a16:creationId xmlns:a16="http://schemas.microsoft.com/office/drawing/2014/main" id="{F6C1BF48-A83C-4262-A95B-075739D563CF}"/>
              </a:ext>
            </a:extLst>
          </p:cNvPr>
          <p:cNvSpPr>
            <a:spLocks noGrp="1"/>
          </p:cNvSpPr>
          <p:nvPr>
            <p:ph type="sldNum" sz="quarter" idx="12"/>
          </p:nvPr>
        </p:nvSpPr>
        <p:spPr/>
        <p:txBody>
          <a:bodyPr/>
          <a:lstStyle/>
          <a:p>
            <a:fld id="{2DD0EDEF-6F80-4875-AC90-9ED86EF90719}" type="slidenum">
              <a:rPr lang="en-US" smtClean="0"/>
              <a:t>9</a:t>
            </a:fld>
            <a:endParaRPr lang="en-US" dirty="0"/>
          </a:p>
        </p:txBody>
      </p:sp>
      <p:pic>
        <p:nvPicPr>
          <p:cNvPr id="21" name="Content Placeholder 6">
            <a:extLst>
              <a:ext uri="{FF2B5EF4-FFF2-40B4-BE49-F238E27FC236}">
                <a16:creationId xmlns:a16="http://schemas.microsoft.com/office/drawing/2014/main" id="{DE0A4ECD-1AF3-4208-B172-BC0D81B7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886" y="1690688"/>
            <a:ext cx="4572000" cy="1173105"/>
          </a:xfrm>
          <a:prstGeom prst="rect">
            <a:avLst/>
          </a:prstGeom>
        </p:spPr>
      </p:pic>
      <p:pic>
        <p:nvPicPr>
          <p:cNvPr id="22" name="Content Placeholder 5">
            <a:extLst>
              <a:ext uri="{FF2B5EF4-FFF2-40B4-BE49-F238E27FC236}">
                <a16:creationId xmlns:a16="http://schemas.microsoft.com/office/drawing/2014/main" id="{6FA04C95-D9DC-4D49-A7C0-E4052215F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0714" y="3007948"/>
            <a:ext cx="4572000" cy="2773680"/>
          </a:xfrm>
          <a:prstGeom prst="rect">
            <a:avLst/>
          </a:prstGeom>
        </p:spPr>
      </p:pic>
      <p:pic>
        <p:nvPicPr>
          <p:cNvPr id="25" name="Audio 24">
            <a:hlinkClick r:id="" action="ppaction://media"/>
            <a:extLst>
              <a:ext uri="{FF2B5EF4-FFF2-40B4-BE49-F238E27FC236}">
                <a16:creationId xmlns:a16="http://schemas.microsoft.com/office/drawing/2014/main" id="{16DD8EEF-0A94-4EB3-ADC9-40D72745BB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2783866"/>
      </p:ext>
    </p:extLst>
  </p:cSld>
  <p:clrMapOvr>
    <a:masterClrMapping/>
  </p:clrMapOvr>
  <mc:AlternateContent xmlns:mc="http://schemas.openxmlformats.org/markup-compatibility/2006" xmlns:p14="http://schemas.microsoft.com/office/powerpoint/2010/main">
    <mc:Choice Requires="p14">
      <p:transition spd="slow" p14:dur="2000" advTm="40828"/>
    </mc:Choice>
    <mc:Fallback xmlns="">
      <p:transition spd="slow" advTm="4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7614</TotalTime>
  <Words>1119</Words>
  <Application>Microsoft Office PowerPoint</Application>
  <PresentationFormat>Widescreen</PresentationFormat>
  <Paragraphs>133</Paragraphs>
  <Slides>21</Slides>
  <Notes>4</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Courier New</vt:lpstr>
      <vt:lpstr>Wingdings</vt:lpstr>
      <vt:lpstr>Office Theme</vt:lpstr>
      <vt:lpstr>   Asset Management Presents: Affirmative Fair Housing Marketing Plan (AFHMP)    La Tonya F. James, Training Specialist February 2021</vt:lpstr>
      <vt:lpstr>Learning Lab: OnDemand Training Model</vt:lpstr>
      <vt:lpstr>Learning Objectives:</vt:lpstr>
      <vt:lpstr>Affirmative Fair Housing Marketing Plan (AFHMP) Introduction</vt:lpstr>
      <vt:lpstr>Affirmative Fair Housing Marketing Plan (AFHMP) IHDA Requirements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Procedures </vt:lpstr>
      <vt:lpstr>Affirmative Fair Housing Marketing Plan (AFHMP) IHDA Required Attachments  </vt:lpstr>
      <vt:lpstr>Affirmative Fair Housing Marketing Plan (AFHMP) IHDA Certification </vt:lpstr>
      <vt:lpstr>Where is this form?</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Rogers</dc:creator>
  <cp:lastModifiedBy>Daniel Osborne</cp:lastModifiedBy>
  <cp:revision>340</cp:revision>
  <cp:lastPrinted>2020-03-13T17:44:34Z</cp:lastPrinted>
  <dcterms:created xsi:type="dcterms:W3CDTF">2020-02-20T20:20:22Z</dcterms:created>
  <dcterms:modified xsi:type="dcterms:W3CDTF">2021-07-07T21:12:01Z</dcterms:modified>
</cp:coreProperties>
</file>