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6"/>
  </p:notesMasterIdLst>
  <p:sldIdLst>
    <p:sldId id="256" r:id="rId2"/>
    <p:sldId id="502" r:id="rId3"/>
    <p:sldId id="503" r:id="rId4"/>
    <p:sldId id="504" r:id="rId5"/>
    <p:sldId id="505" r:id="rId6"/>
    <p:sldId id="506" r:id="rId7"/>
    <p:sldId id="385" r:id="rId8"/>
    <p:sldId id="507" r:id="rId9"/>
    <p:sldId id="509" r:id="rId10"/>
    <p:sldId id="508" r:id="rId11"/>
    <p:sldId id="387" r:id="rId12"/>
    <p:sldId id="388" r:id="rId13"/>
    <p:sldId id="376" r:id="rId14"/>
    <p:sldId id="314" r:id="rId15"/>
    <p:sldId id="371" r:id="rId16"/>
    <p:sldId id="372" r:id="rId17"/>
    <p:sldId id="373" r:id="rId18"/>
    <p:sldId id="370" r:id="rId19"/>
    <p:sldId id="389" r:id="rId20"/>
    <p:sldId id="377" r:id="rId21"/>
    <p:sldId id="367" r:id="rId22"/>
    <p:sldId id="260" r:id="rId23"/>
    <p:sldId id="263" r:id="rId24"/>
    <p:sldId id="496" r:id="rId25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Rogers" initials="LR" lastIdx="6" clrIdx="0">
    <p:extLst>
      <p:ext uri="{19B8F6BF-5375-455C-9EA6-DF929625EA0E}">
        <p15:presenceInfo xmlns:p15="http://schemas.microsoft.com/office/powerpoint/2012/main" userId="S::LLRogers@ihda.org::dd6a08ef-6662-486d-b221-0fd29bada9ce" providerId="AD"/>
      </p:ext>
    </p:extLst>
  </p:cmAuthor>
  <p:cmAuthor id="2" name="Leslie Cain" initials="LC" lastIdx="50" clrIdx="1">
    <p:extLst>
      <p:ext uri="{19B8F6BF-5375-455C-9EA6-DF929625EA0E}">
        <p15:presenceInfo xmlns:p15="http://schemas.microsoft.com/office/powerpoint/2012/main" userId="S::Lecain@ihda.org::a82037ec-6767-42c4-b2a8-7156b92c821a" providerId="AD"/>
      </p:ext>
    </p:extLst>
  </p:cmAuthor>
  <p:cmAuthor id="3" name="Jacob Fisher" initials="JF" lastIdx="9" clrIdx="2">
    <p:extLst>
      <p:ext uri="{19B8F6BF-5375-455C-9EA6-DF929625EA0E}">
        <p15:presenceInfo xmlns:p15="http://schemas.microsoft.com/office/powerpoint/2012/main" userId="S::jfisher@ihda.org::74eecbaf-15bd-4387-901e-ab39de17a4d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4" autoAdjust="0"/>
    <p:restoredTop sz="93784" autoAdjust="0"/>
  </p:normalViewPr>
  <p:slideViewPr>
    <p:cSldViewPr snapToGrid="0">
      <p:cViewPr varScale="1">
        <p:scale>
          <a:sx n="67" d="100"/>
          <a:sy n="67" d="100"/>
        </p:scale>
        <p:origin x="82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2412" y="2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032D1A-C502-4B6E-BC5A-ACD27913AC9E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A6635D2E-5C6D-4EA2-834A-7977864717EA}">
      <dgm:prSet phldrT="[Text]" custT="1"/>
      <dgm:spPr/>
      <dgm:t>
        <a:bodyPr/>
        <a:lstStyle/>
        <a:p>
          <a:r>
            <a:rPr lang="en-US" sz="1400" dirty="0"/>
            <a:t>HOUSING PAYMENT TO LANDLORD OR ‘NET RENT’ </a:t>
          </a:r>
        </a:p>
        <a:p>
          <a:endParaRPr lang="en-US" sz="1000" dirty="0"/>
        </a:p>
        <a:p>
          <a:r>
            <a:rPr lang="en-US" sz="1200" i="1" dirty="0"/>
            <a:t>Does not include utility costs</a:t>
          </a:r>
        </a:p>
      </dgm:t>
    </dgm:pt>
    <dgm:pt modelId="{DE13042C-D1F2-40B1-90BB-16F9D3D398A3}" type="parTrans" cxnId="{56D5E935-BCC0-4637-9156-8E4CCA50D37C}">
      <dgm:prSet/>
      <dgm:spPr/>
      <dgm:t>
        <a:bodyPr/>
        <a:lstStyle/>
        <a:p>
          <a:endParaRPr lang="en-US"/>
        </a:p>
      </dgm:t>
    </dgm:pt>
    <dgm:pt modelId="{E912956D-F785-4AF5-9347-CACB9D0CF72B}" type="sibTrans" cxnId="{56D5E935-BCC0-4637-9156-8E4CCA50D37C}">
      <dgm:prSet/>
      <dgm:spPr/>
      <dgm:t>
        <a:bodyPr/>
        <a:lstStyle/>
        <a:p>
          <a:endParaRPr lang="en-US"/>
        </a:p>
      </dgm:t>
    </dgm:pt>
    <dgm:pt modelId="{01BFFE71-725B-4C88-ADA4-5477900895C1}">
      <dgm:prSet phldrT="[Text]" custT="1"/>
      <dgm:spPr/>
      <dgm:t>
        <a:bodyPr/>
        <a:lstStyle/>
        <a:p>
          <a:r>
            <a:rPr lang="en-US" sz="1400" dirty="0"/>
            <a:t>UTILITY ALLOWANCE </a:t>
          </a:r>
        </a:p>
        <a:p>
          <a:endParaRPr lang="en-US" sz="1100" dirty="0"/>
        </a:p>
        <a:p>
          <a:r>
            <a:rPr lang="en-US" sz="1200" i="1" dirty="0"/>
            <a:t>Reasonable estimate of what tenant consumes and must pay directly to utility provider</a:t>
          </a:r>
        </a:p>
      </dgm:t>
    </dgm:pt>
    <dgm:pt modelId="{51B3567A-5FCB-4F23-A986-D8A4EA8D4F7D}" type="parTrans" cxnId="{5BD471AE-5C87-40A4-980E-DADBD36DD0B8}">
      <dgm:prSet/>
      <dgm:spPr/>
      <dgm:t>
        <a:bodyPr/>
        <a:lstStyle/>
        <a:p>
          <a:endParaRPr lang="en-US"/>
        </a:p>
      </dgm:t>
    </dgm:pt>
    <dgm:pt modelId="{8B7DBC4D-84C2-4D0C-8594-BE0A4E4BA056}" type="sibTrans" cxnId="{5BD471AE-5C87-40A4-980E-DADBD36DD0B8}">
      <dgm:prSet/>
      <dgm:spPr/>
      <dgm:t>
        <a:bodyPr/>
        <a:lstStyle/>
        <a:p>
          <a:endParaRPr lang="en-US"/>
        </a:p>
      </dgm:t>
    </dgm:pt>
    <dgm:pt modelId="{EA1690C6-91E8-42E9-866E-03228C870463}">
      <dgm:prSet phldrT="[Text]" custT="1"/>
      <dgm:spPr/>
      <dgm:t>
        <a:bodyPr/>
        <a:lstStyle/>
        <a:p>
          <a:r>
            <a:rPr lang="en-US" sz="1400" dirty="0"/>
            <a:t>TOTAL TENANT PAYMENT </a:t>
          </a:r>
        </a:p>
        <a:p>
          <a:r>
            <a:rPr lang="en-US" sz="1200" i="1" dirty="0"/>
            <a:t>(IHDA/HUD/RD</a:t>
          </a:r>
          <a:r>
            <a:rPr lang="en-US" sz="1000" i="1" dirty="0"/>
            <a:t>)</a:t>
          </a:r>
        </a:p>
        <a:p>
          <a:r>
            <a:rPr lang="en-US" sz="1400" dirty="0"/>
            <a:t>OR</a:t>
          </a:r>
        </a:p>
        <a:p>
          <a:r>
            <a:rPr lang="en-US" sz="1400" dirty="0"/>
            <a:t>GROSS RENT</a:t>
          </a:r>
        </a:p>
        <a:p>
          <a:r>
            <a:rPr lang="en-US" sz="1200" i="1" dirty="0"/>
            <a:t>(LIHTC</a:t>
          </a:r>
          <a:r>
            <a:rPr lang="en-US" sz="1000" i="1" dirty="0"/>
            <a:t>)</a:t>
          </a:r>
        </a:p>
      </dgm:t>
    </dgm:pt>
    <dgm:pt modelId="{E977CFEE-275C-46AA-A206-56AA137E80BC}" type="parTrans" cxnId="{E36DFFC7-8862-4D16-83D2-50719C992702}">
      <dgm:prSet/>
      <dgm:spPr/>
      <dgm:t>
        <a:bodyPr/>
        <a:lstStyle/>
        <a:p>
          <a:endParaRPr lang="en-US"/>
        </a:p>
      </dgm:t>
    </dgm:pt>
    <dgm:pt modelId="{CC31DFEE-B7A5-47A5-A0C3-2B5C6BE17F92}" type="sibTrans" cxnId="{E36DFFC7-8862-4D16-83D2-50719C992702}">
      <dgm:prSet/>
      <dgm:spPr/>
      <dgm:t>
        <a:bodyPr/>
        <a:lstStyle/>
        <a:p>
          <a:endParaRPr lang="en-US"/>
        </a:p>
      </dgm:t>
    </dgm:pt>
    <dgm:pt modelId="{F602ABE3-C48B-42B2-BA58-AF55AF81533B}" type="pres">
      <dgm:prSet presAssocID="{0F032D1A-C502-4B6E-BC5A-ACD27913AC9E}" presName="linearFlow" presStyleCnt="0">
        <dgm:presLayoutVars>
          <dgm:dir/>
          <dgm:resizeHandles val="exact"/>
        </dgm:presLayoutVars>
      </dgm:prSet>
      <dgm:spPr/>
    </dgm:pt>
    <dgm:pt modelId="{904490DE-64E5-484F-A2F9-35C9E2D10D89}" type="pres">
      <dgm:prSet presAssocID="{A6635D2E-5C6D-4EA2-834A-7977864717EA}" presName="node" presStyleLbl="node1" presStyleIdx="0" presStyleCnt="3" custLinFactNeighborX="85313" custLinFactNeighborY="94509">
        <dgm:presLayoutVars>
          <dgm:bulletEnabled val="1"/>
        </dgm:presLayoutVars>
      </dgm:prSet>
      <dgm:spPr/>
    </dgm:pt>
    <dgm:pt modelId="{DB635979-A59A-48F7-A4F6-5F715881AAD0}" type="pres">
      <dgm:prSet presAssocID="{E912956D-F785-4AF5-9347-CACB9D0CF72B}" presName="spacerL" presStyleCnt="0"/>
      <dgm:spPr/>
    </dgm:pt>
    <dgm:pt modelId="{84BC90C4-1ECD-4B9D-ABF1-F5FD73A70054}" type="pres">
      <dgm:prSet presAssocID="{E912956D-F785-4AF5-9347-CACB9D0CF72B}" presName="sibTrans" presStyleLbl="sibTrans2D1" presStyleIdx="0" presStyleCnt="2" custLinFactY="65354" custLinFactNeighborX="31531" custLinFactNeighborY="100000"/>
      <dgm:spPr/>
    </dgm:pt>
    <dgm:pt modelId="{0389A6AE-629E-43F5-9908-7560143671AB}" type="pres">
      <dgm:prSet presAssocID="{E912956D-F785-4AF5-9347-CACB9D0CF72B}" presName="spacerR" presStyleCnt="0"/>
      <dgm:spPr/>
    </dgm:pt>
    <dgm:pt modelId="{FCDAB74C-47C8-491C-926E-37F3D2DAB7FF}" type="pres">
      <dgm:prSet presAssocID="{01BFFE71-725B-4C88-ADA4-5477900895C1}" presName="node" presStyleLbl="node1" presStyleIdx="1" presStyleCnt="3" custLinFactNeighborX="0" custLinFactNeighborY="89066">
        <dgm:presLayoutVars>
          <dgm:bulletEnabled val="1"/>
        </dgm:presLayoutVars>
      </dgm:prSet>
      <dgm:spPr/>
    </dgm:pt>
    <dgm:pt modelId="{4F49F810-D19D-4219-BA90-0557FDC21266}" type="pres">
      <dgm:prSet presAssocID="{8B7DBC4D-84C2-4D0C-8594-BE0A4E4BA056}" presName="spacerL" presStyleCnt="0"/>
      <dgm:spPr/>
    </dgm:pt>
    <dgm:pt modelId="{18C0CFFA-326D-4CFB-9987-5E1FF8D96D23}" type="pres">
      <dgm:prSet presAssocID="{8B7DBC4D-84C2-4D0C-8594-BE0A4E4BA056}" presName="sibTrans" presStyleLbl="sibTrans2D1" presStyleIdx="1" presStyleCnt="2" custLinFactY="57828" custLinFactNeighborX="-31530" custLinFactNeighborY="100000"/>
      <dgm:spPr/>
    </dgm:pt>
    <dgm:pt modelId="{DD4AA47A-5381-4FAC-A5AE-B56DA59000CD}" type="pres">
      <dgm:prSet presAssocID="{8B7DBC4D-84C2-4D0C-8594-BE0A4E4BA056}" presName="spacerR" presStyleCnt="0"/>
      <dgm:spPr/>
    </dgm:pt>
    <dgm:pt modelId="{711CCF78-3E8B-4A89-9B2D-B43A890BFF81}" type="pres">
      <dgm:prSet presAssocID="{EA1690C6-91E8-42E9-866E-03228C870463}" presName="node" presStyleLbl="node1" presStyleIdx="2" presStyleCnt="3" custScaleY="96489" custLinFactX="-2560" custLinFactNeighborX="-100000" custLinFactNeighborY="88077">
        <dgm:presLayoutVars>
          <dgm:bulletEnabled val="1"/>
        </dgm:presLayoutVars>
      </dgm:prSet>
      <dgm:spPr/>
    </dgm:pt>
  </dgm:ptLst>
  <dgm:cxnLst>
    <dgm:cxn modelId="{87697721-D6AC-428B-A4F0-1455A5528F3B}" type="presOf" srcId="{E912956D-F785-4AF5-9347-CACB9D0CF72B}" destId="{84BC90C4-1ECD-4B9D-ABF1-F5FD73A70054}" srcOrd="0" destOrd="0" presId="urn:microsoft.com/office/officeart/2005/8/layout/equation1"/>
    <dgm:cxn modelId="{7A555628-4182-430B-B0B1-300F64C9E460}" type="presOf" srcId="{01BFFE71-725B-4C88-ADA4-5477900895C1}" destId="{FCDAB74C-47C8-491C-926E-37F3D2DAB7FF}" srcOrd="0" destOrd="0" presId="urn:microsoft.com/office/officeart/2005/8/layout/equation1"/>
    <dgm:cxn modelId="{56D5E935-BCC0-4637-9156-8E4CCA50D37C}" srcId="{0F032D1A-C502-4B6E-BC5A-ACD27913AC9E}" destId="{A6635D2E-5C6D-4EA2-834A-7977864717EA}" srcOrd="0" destOrd="0" parTransId="{DE13042C-D1F2-40B1-90BB-16F9D3D398A3}" sibTransId="{E912956D-F785-4AF5-9347-CACB9D0CF72B}"/>
    <dgm:cxn modelId="{D99C1B62-9B3B-45CE-A5C8-76A6253B5BAB}" type="presOf" srcId="{A6635D2E-5C6D-4EA2-834A-7977864717EA}" destId="{904490DE-64E5-484F-A2F9-35C9E2D10D89}" srcOrd="0" destOrd="0" presId="urn:microsoft.com/office/officeart/2005/8/layout/equation1"/>
    <dgm:cxn modelId="{3E127190-9B18-4B56-A80A-81B59704CE60}" type="presOf" srcId="{EA1690C6-91E8-42E9-866E-03228C870463}" destId="{711CCF78-3E8B-4A89-9B2D-B43A890BFF81}" srcOrd="0" destOrd="0" presId="urn:microsoft.com/office/officeart/2005/8/layout/equation1"/>
    <dgm:cxn modelId="{EC5B00AB-3AA6-4B58-803F-0EA17F4ADC13}" type="presOf" srcId="{0F032D1A-C502-4B6E-BC5A-ACD27913AC9E}" destId="{F602ABE3-C48B-42B2-BA58-AF55AF81533B}" srcOrd="0" destOrd="0" presId="urn:microsoft.com/office/officeart/2005/8/layout/equation1"/>
    <dgm:cxn modelId="{5BD471AE-5C87-40A4-980E-DADBD36DD0B8}" srcId="{0F032D1A-C502-4B6E-BC5A-ACD27913AC9E}" destId="{01BFFE71-725B-4C88-ADA4-5477900895C1}" srcOrd="1" destOrd="0" parTransId="{51B3567A-5FCB-4F23-A986-D8A4EA8D4F7D}" sibTransId="{8B7DBC4D-84C2-4D0C-8594-BE0A4E4BA056}"/>
    <dgm:cxn modelId="{E36DFFC7-8862-4D16-83D2-50719C992702}" srcId="{0F032D1A-C502-4B6E-BC5A-ACD27913AC9E}" destId="{EA1690C6-91E8-42E9-866E-03228C870463}" srcOrd="2" destOrd="0" parTransId="{E977CFEE-275C-46AA-A206-56AA137E80BC}" sibTransId="{CC31DFEE-B7A5-47A5-A0C3-2B5C6BE17F92}"/>
    <dgm:cxn modelId="{C30A44D7-17A6-49E3-8F93-554817E9C386}" type="presOf" srcId="{8B7DBC4D-84C2-4D0C-8594-BE0A4E4BA056}" destId="{18C0CFFA-326D-4CFB-9987-5E1FF8D96D23}" srcOrd="0" destOrd="0" presId="urn:microsoft.com/office/officeart/2005/8/layout/equation1"/>
    <dgm:cxn modelId="{0394EEBC-1882-4D95-BD22-70E15DDD7D52}" type="presParOf" srcId="{F602ABE3-C48B-42B2-BA58-AF55AF81533B}" destId="{904490DE-64E5-484F-A2F9-35C9E2D10D89}" srcOrd="0" destOrd="0" presId="urn:microsoft.com/office/officeart/2005/8/layout/equation1"/>
    <dgm:cxn modelId="{ED173D03-B5D2-4B0A-B836-10D13D929920}" type="presParOf" srcId="{F602ABE3-C48B-42B2-BA58-AF55AF81533B}" destId="{DB635979-A59A-48F7-A4F6-5F715881AAD0}" srcOrd="1" destOrd="0" presId="urn:microsoft.com/office/officeart/2005/8/layout/equation1"/>
    <dgm:cxn modelId="{F29B67C0-B64F-406E-89BE-7C282CB20E48}" type="presParOf" srcId="{F602ABE3-C48B-42B2-BA58-AF55AF81533B}" destId="{84BC90C4-1ECD-4B9D-ABF1-F5FD73A70054}" srcOrd="2" destOrd="0" presId="urn:microsoft.com/office/officeart/2005/8/layout/equation1"/>
    <dgm:cxn modelId="{D0228A7F-C9C9-4E7D-B4EC-1B4DE22224F8}" type="presParOf" srcId="{F602ABE3-C48B-42B2-BA58-AF55AF81533B}" destId="{0389A6AE-629E-43F5-9908-7560143671AB}" srcOrd="3" destOrd="0" presId="urn:microsoft.com/office/officeart/2005/8/layout/equation1"/>
    <dgm:cxn modelId="{12F1346C-BF06-49A2-B4C2-553C9B81706E}" type="presParOf" srcId="{F602ABE3-C48B-42B2-BA58-AF55AF81533B}" destId="{FCDAB74C-47C8-491C-926E-37F3D2DAB7FF}" srcOrd="4" destOrd="0" presId="urn:microsoft.com/office/officeart/2005/8/layout/equation1"/>
    <dgm:cxn modelId="{7EDEE756-7D39-4D8F-8601-C54581CF41FF}" type="presParOf" srcId="{F602ABE3-C48B-42B2-BA58-AF55AF81533B}" destId="{4F49F810-D19D-4219-BA90-0557FDC21266}" srcOrd="5" destOrd="0" presId="urn:microsoft.com/office/officeart/2005/8/layout/equation1"/>
    <dgm:cxn modelId="{79CEE6BD-8292-4ADB-BECA-908D74F8CEA3}" type="presParOf" srcId="{F602ABE3-C48B-42B2-BA58-AF55AF81533B}" destId="{18C0CFFA-326D-4CFB-9987-5E1FF8D96D23}" srcOrd="6" destOrd="0" presId="urn:microsoft.com/office/officeart/2005/8/layout/equation1"/>
    <dgm:cxn modelId="{8E5F92E3-B9ED-46C3-8DFE-C1400C1E2D60}" type="presParOf" srcId="{F602ABE3-C48B-42B2-BA58-AF55AF81533B}" destId="{DD4AA47A-5381-4FAC-A5AE-B56DA59000CD}" srcOrd="7" destOrd="0" presId="urn:microsoft.com/office/officeart/2005/8/layout/equation1"/>
    <dgm:cxn modelId="{B13E5536-DE6F-4140-ACD8-857C28440384}" type="presParOf" srcId="{F602ABE3-C48B-42B2-BA58-AF55AF81533B}" destId="{711CCF78-3E8B-4A89-9B2D-B43A890BFF8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490DE-64E5-484F-A2F9-35C9E2D10D89}">
      <dsp:nvSpPr>
        <dsp:cNvPr id="0" name=""/>
        <dsp:cNvSpPr/>
      </dsp:nvSpPr>
      <dsp:spPr>
        <a:xfrm>
          <a:off x="126873" y="3515718"/>
          <a:ext cx="1811734" cy="1811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HOUSING PAYMENT TO LANDLORD OR ‘NET RENT’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i="1" kern="1200" dirty="0"/>
            <a:t>Does not include utility costs</a:t>
          </a:r>
        </a:p>
      </dsp:txBody>
      <dsp:txXfrm>
        <a:off x="392195" y="3781040"/>
        <a:ext cx="1281090" cy="1281090"/>
      </dsp:txXfrm>
    </dsp:sp>
    <dsp:sp modelId="{84BC90C4-1ECD-4B9D-ABF1-F5FD73A70054}">
      <dsp:nvSpPr>
        <dsp:cNvPr id="0" name=""/>
        <dsp:cNvSpPr/>
      </dsp:nvSpPr>
      <dsp:spPr>
        <a:xfrm>
          <a:off x="2006600" y="3921480"/>
          <a:ext cx="1050805" cy="105080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2145884" y="4323308"/>
        <a:ext cx="772237" cy="247149"/>
      </dsp:txXfrm>
    </dsp:sp>
    <dsp:sp modelId="{FCDAB74C-47C8-491C-926E-37F3D2DAB7FF}">
      <dsp:nvSpPr>
        <dsp:cNvPr id="0" name=""/>
        <dsp:cNvSpPr/>
      </dsp:nvSpPr>
      <dsp:spPr>
        <a:xfrm>
          <a:off x="3158132" y="3417105"/>
          <a:ext cx="1811734" cy="1811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UTILITY ALLOWANCE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i="1" kern="1200" dirty="0"/>
            <a:t>Reasonable estimate of what tenant consumes and must pay directly to utility provider</a:t>
          </a:r>
        </a:p>
      </dsp:txBody>
      <dsp:txXfrm>
        <a:off x="3423454" y="3682427"/>
        <a:ext cx="1281090" cy="1281090"/>
      </dsp:txXfrm>
    </dsp:sp>
    <dsp:sp modelId="{18C0CFFA-326D-4CFB-9987-5E1FF8D96D23}">
      <dsp:nvSpPr>
        <dsp:cNvPr id="0" name=""/>
        <dsp:cNvSpPr/>
      </dsp:nvSpPr>
      <dsp:spPr>
        <a:xfrm>
          <a:off x="5070595" y="3842396"/>
          <a:ext cx="1050805" cy="105080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400" kern="1200"/>
        </a:p>
      </dsp:txBody>
      <dsp:txXfrm>
        <a:off x="5209879" y="4058862"/>
        <a:ext cx="772237" cy="617873"/>
      </dsp:txXfrm>
    </dsp:sp>
    <dsp:sp modelId="{711CCF78-3E8B-4A89-9B2D-B43A890BFF81}">
      <dsp:nvSpPr>
        <dsp:cNvPr id="0" name=""/>
        <dsp:cNvSpPr/>
      </dsp:nvSpPr>
      <dsp:spPr>
        <a:xfrm>
          <a:off x="6121405" y="3430992"/>
          <a:ext cx="1811734" cy="17481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TOTAL TENANT PAYMENT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i="1" kern="1200" dirty="0"/>
            <a:t>(IHDA/HUD/RD</a:t>
          </a:r>
          <a:r>
            <a:rPr lang="en-US" sz="1000" i="1" kern="1200" dirty="0"/>
            <a:t>)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OR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GROSS RENT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i="1" kern="1200" dirty="0"/>
            <a:t>(LIHTC</a:t>
          </a:r>
          <a:r>
            <a:rPr lang="en-US" sz="1000" i="1" kern="1200" dirty="0"/>
            <a:t>)</a:t>
          </a:r>
        </a:p>
      </dsp:txBody>
      <dsp:txXfrm>
        <a:off x="6386727" y="3686999"/>
        <a:ext cx="1281090" cy="1236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A07B5-A39B-4675-8CAF-4E011DF42909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DD0EF-D21F-426A-9FFF-4069DAA85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4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A53FA-A931-4FBB-A9C2-114544238C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60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DD0EF-D21F-426A-9FFF-4069DAA854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21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A53FA-A931-4FBB-A9C2-114544238C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20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A53FA-A931-4FBB-A9C2-114544238C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84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A53FA-A931-4FBB-A9C2-114544238C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20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A53FA-A931-4FBB-A9C2-114544238C7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2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AD955-8321-43FA-A2A0-B44EBCA0AA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A92BC3-1D1C-4F23-B22C-C4FBA31A1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9569E-5698-4726-BFFD-F5FA82CD1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155DE-6F1D-4E34-927D-5B7628ECD66B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B608D-382B-48B4-919E-79E5360B4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EDDF6-4264-4A4E-9CC5-AF28C4087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9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1FD05-3E53-4990-9794-6384157E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16CF9-EFAB-4443-A8D0-83E7B547C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F02E2-7816-4944-995F-79CD17D2E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9C803-68B6-4868-94BE-83A49F069747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21A04-4489-4311-AE9E-3FD045729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547E3-3C88-469C-8F95-362DFD97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67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795A72-AA5D-4AEF-8625-D3934D1ADD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BB12EF-06E5-4278-8888-FBC6361E2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090E5-A68A-4991-B2DE-8C253052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B10A9-B8A4-4C2A-B1F7-E9C1FB4B5B2A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B771E-3F57-45D1-A353-9D2803456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6EAAF-4F84-40A0-BE5D-6D484FEDC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84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AC63E-B636-49CD-86AB-CFEB7F82B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FE604-D9A7-4333-A429-774F418D2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67589-9A94-4694-8F84-A40D4094B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93E54-631C-4F4B-8A31-9C1EB19862F8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704CF-E5E1-40B2-A532-DA19CC72F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0FA8C-2503-4BFE-8982-C7935EEE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08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1829B-BE10-4B7E-A0B3-9CDEFD4D3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F998D-6AEF-4E75-9A36-613CF09F8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1CA84-B26B-4733-A985-7B9B8212E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F777-8480-483A-8055-46C4E572864C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15149-33AD-47FC-B3AE-BEE26AEDF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6D53A-4C6F-4D7B-8488-D31265355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6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46D83-489A-4BE6-AC44-62CF259C1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F1EE0-53BA-4ABE-B0BF-A926F6AD17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B5FA40-4A08-4CF3-9E66-9A27B9678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A2C1D-15CA-4CCD-8E9A-F869B6B25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4993D-BD99-475C-9BF1-C6567EDE856E}" type="datetime1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70E24-166C-42AE-B03D-13791A028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291E14-918F-4DB8-B5F3-D13722B55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79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05559-FD6C-4E51-8F0A-F118F1B67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2B4D63-3A2B-4B9F-BD9B-A51C0DA2A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49EF9B-88DC-47C2-A6E7-7477552AD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A2654-9524-4108-96EE-C6CF2EC923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9AAD66-3810-49D1-B80B-623F28ABAF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6DC85D-28A3-4813-9427-F743E0794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C29C0-3BF7-4AD6-90B6-0D903D322978}" type="datetime1">
              <a:rPr lang="en-US" smtClean="0"/>
              <a:t>2/8/2021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DC7327-FFA0-434F-84BE-0480A1B49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A83171-72F9-45D8-A919-ADBC4F286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6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46DED-A457-4206-978D-A06CF0027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71CE7-E3A9-42F5-80BC-67120505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BC1D6-8FB5-4C62-90DF-332D4ED7C76D}" type="datetime1">
              <a:rPr lang="en-US" smtClean="0"/>
              <a:t>2/8/2021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9EB0B-DA43-4F7D-AD88-D377F7EF9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C0105D-1DD9-4059-946A-0A634CE5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2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9C77B3-DDA4-4B25-83F5-47728A494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1A12-969C-487E-8F71-05069E1ADD7D}" type="datetime1">
              <a:rPr lang="en-US" smtClean="0"/>
              <a:t>2/8/2021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D9568-4665-44F1-BB46-1FBECB634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6B9430-A73A-4B36-A0AC-B4E8F2718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6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80871-FD50-4069-8F68-FFAFD146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BFB37-3D7D-46FB-B862-5A49E385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03EA7-0AD8-4921-A23C-5F6E499054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D9CFD-69DF-432C-916E-4003B1B94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2110-18D3-4A23-89FF-F9E62CCCF008}" type="datetime1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6B9C9B-66A5-41E6-BBD7-39AF3145B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1D0C2-11F7-4BD6-8737-F0BECD673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066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1CD58-7632-410D-BB30-A1C463001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ED9353-088D-4AB8-8E8F-B792AA8BDA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E24379-3522-407C-BA95-519C5C570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65204-474D-4558-96E9-C1E87E5A9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2D31-0E70-456F-AF40-0259BCC17EBA}" type="datetime1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6F2F3-F82D-40BE-9351-4DAC53D52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June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FB12A-7BC1-46DA-A0A5-CA24911DE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89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D806D5-6EC0-4CC5-8B40-0A3266A4B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759B1-C801-4E80-809B-A64059440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6D9FD-E539-4F99-9662-56AAABC1F5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3B7BD-3698-4B43-A966-F3CF5FA6F5F8}" type="datetime1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DB1C1-5DE8-4015-BC7D-CAD4C5276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June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4822B-A531-4332-B820-180A58802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EA7F4-8D06-4022-9623-86959C2AB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7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2.png"/><Relationship Id="rId4" Type="http://schemas.openxmlformats.org/officeDocument/2006/relationships/hyperlink" Target="http://www.ihda.org/property-managers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hyperlink" Target="mailto:learninglab@ihda.org" TargetMode="External"/><Relationship Id="rId5" Type="http://schemas.openxmlformats.org/officeDocument/2006/relationships/hyperlink" Target="http://pngimg.com/download/19972" TargetMode="Externa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0E9A-EF2F-4689-B05E-3998FF2AF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25" y="2286001"/>
            <a:ext cx="9144000" cy="3755612"/>
          </a:xfrm>
        </p:spPr>
        <p:txBody>
          <a:bodyPr>
            <a:normAutofit fontScale="90000"/>
          </a:bodyPr>
          <a:lstStyle/>
          <a:p>
            <a:r>
              <a:rPr lang="en-US" dirty="0"/>
              <a:t>Asset Management Presents: Rent Schedule &amp; Utility Allowance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sz="2200" dirty="0"/>
              <a:t>La Tonya James, Training Specialist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61443-E367-40E5-9C98-95206B03A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13EEC-CED8-4019-BBF5-DCA21FEA2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8F859F-95A3-45EC-A44D-92E9CC97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</a:t>
            </a:fld>
            <a:endParaRPr lang="en-US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8B555C58-E579-48BB-9C67-4D690FC2AE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8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18"/>
    </mc:Choice>
    <mc:Fallback xmlns="">
      <p:transition spd="slow" advTm="18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CC2A6-25DC-45D1-90E8-A0D8E0A02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Utility Allowance Instructions For All Other Programs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98CF26-EC92-4C33-91C9-19AC34372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44680-FF85-4D09-8DD8-D0FD49CFC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10</a:t>
            </a:fld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2956709-CBBA-4074-81AB-DC9B166047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85913" y="2173631"/>
            <a:ext cx="9091534" cy="4182719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AD9249FA-D0DA-4795-AEC3-8A55B5B90C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8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92"/>
    </mc:Choice>
    <mc:Fallback xmlns="">
      <p:transition spd="slow" advTm="66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0E9A-EF2F-4689-B05E-3998FF2AF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25" y="2286001"/>
            <a:ext cx="9144000" cy="3755612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61443-E367-40E5-9C98-95206B03A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13EEC-CED8-4019-BBF5-DCA21FEA2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8F859F-95A3-45EC-A44D-92E9CC97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08FB96-F403-4D41-8ACC-6B57B827D5DA}"/>
              </a:ext>
            </a:extLst>
          </p:cNvPr>
          <p:cNvSpPr txBox="1">
            <a:spLocks/>
          </p:cNvSpPr>
          <p:nvPr/>
        </p:nvSpPr>
        <p:spPr>
          <a:xfrm>
            <a:off x="809897" y="19881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400" dirty="0"/>
          </a:p>
          <a:p>
            <a:r>
              <a:rPr lang="en-US" sz="5400" dirty="0"/>
              <a:t>Utility Allowance Summary Sheet</a:t>
            </a:r>
          </a:p>
          <a:p>
            <a:r>
              <a:rPr lang="en-US" sz="2000" dirty="0"/>
              <a:t>For HOME &amp; Non-Section 8 Program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2000" dirty="0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C7B473D8-8F1F-425F-9ABE-DFBE091B13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1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28"/>
    </mc:Choice>
    <mc:Fallback xmlns="">
      <p:transition spd="slow" advTm="6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EB84A-FC33-486B-9EE7-65546A417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These Forms?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BC685-5E87-47F1-9957-E69B208FC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utilizing backup documentation for actual usage from the utility provider (i.e. </a:t>
            </a:r>
            <a:r>
              <a:rPr lang="en-US" dirty="0" err="1"/>
              <a:t>ComEd</a:t>
            </a:r>
            <a:r>
              <a:rPr lang="en-US" dirty="0"/>
              <a:t>, Nicor, Ameren, etc.). </a:t>
            </a:r>
          </a:p>
          <a:p>
            <a:r>
              <a:rPr lang="en-US" dirty="0"/>
              <a:t>Complete this excel form to determine the utility allowance. 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u="sng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0372D8-EF22-4B04-9230-F74697920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5E19EA-9E2A-41A8-B846-AFCB5A24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12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9B03FB-F7EE-418C-B4A5-AAAF018CE3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9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96"/>
    </mc:Choice>
    <mc:Fallback xmlns="">
      <p:transition spd="slow" advTm="19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B2FC2-3916-4AFF-8BE6-9E8642B5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Utility Allowance Summary General Form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0BC783-765D-4194-933A-A6AB1495F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/>
              <a:t>January 2021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1DA83-A360-4FFC-BFB0-75999304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166DD04-0F95-4C37-BE56-E4F7AFC6D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6"/>
            <a:ext cx="10515600" cy="46656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5BAAD3-9561-4F00-8A63-B3E55C4DB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690687"/>
            <a:ext cx="10515600" cy="40846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2C1CE8-EC31-4792-B8E0-565D97D9E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7331" y="5775306"/>
            <a:ext cx="7559582" cy="365125"/>
          </a:xfrm>
          <a:prstGeom prst="rect">
            <a:avLst/>
          </a:prstGeom>
        </p:spPr>
      </p:pic>
      <p:pic>
        <p:nvPicPr>
          <p:cNvPr id="48" name="Audio 47">
            <a:hlinkClick r:id="" action="ppaction://media"/>
            <a:extLst>
              <a:ext uri="{FF2B5EF4-FFF2-40B4-BE49-F238E27FC236}">
                <a16:creationId xmlns:a16="http://schemas.microsoft.com/office/drawing/2014/main" id="{47CB9D41-83AF-4605-A1F0-A3C985CACA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2"/>
    </mc:Choice>
    <mc:Fallback xmlns="">
      <p:transition spd="slow" advTm="9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314" y="289589"/>
            <a:ext cx="9601196" cy="1141301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Utility Allowance Summary General Form Continued</a:t>
            </a:r>
            <a:br>
              <a:rPr lang="en-US" dirty="0"/>
            </a:b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2825F77-D770-4554-B4B9-6BCADF404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65314" y="1461067"/>
            <a:ext cx="10992678" cy="1635863"/>
          </a:xfrm>
          <a:prstGeom prst="rect">
            <a:avLst/>
          </a:prstGeom>
          <a:solidFill>
            <a:schemeClr val="bg1">
              <a:alpha val="92000"/>
            </a:schemeClr>
          </a:solidFill>
          <a:ln w="19050">
            <a:solidFill>
              <a:schemeClr val="accent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1B4DB7-F98F-48AF-99B4-463785A64872}"/>
              </a:ext>
            </a:extLst>
          </p:cNvPr>
          <p:cNvSpPr txBox="1"/>
          <p:nvPr/>
        </p:nvSpPr>
        <p:spPr>
          <a:xfrm>
            <a:off x="904658" y="3127107"/>
            <a:ext cx="104810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Development Name</a:t>
            </a:r>
            <a:r>
              <a:rPr lang="en-US" dirty="0"/>
              <a:t>: Enter your development’s name</a:t>
            </a:r>
          </a:p>
          <a:p>
            <a:endParaRPr lang="en-US" dirty="0"/>
          </a:p>
          <a:p>
            <a:r>
              <a:rPr lang="en-US" b="1" dirty="0"/>
              <a:t>Project ID (PID): </a:t>
            </a:r>
            <a:r>
              <a:rPr lang="en-US" dirty="0"/>
              <a:t>Enter ALL IHDA Loan Numbers for this development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Utility Allowance Dates</a:t>
            </a:r>
            <a:r>
              <a:rPr lang="en-US" dirty="0"/>
              <a:t>: Date range is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FUTURE OR 2020/PRIOR YEAR</a:t>
            </a:r>
          </a:p>
          <a:p>
            <a:endParaRPr lang="en-US" dirty="0"/>
          </a:p>
          <a:p>
            <a:r>
              <a:rPr lang="en-US" b="1" dirty="0"/>
              <a:t>Bedroom Size</a:t>
            </a:r>
            <a:r>
              <a:rPr lang="en-US" dirty="0"/>
              <a:t>: Each bedroom size tab already has a number entered. Do not change this number as it is attached to formulas on the bedroom size tab. </a:t>
            </a:r>
          </a:p>
          <a:p>
            <a:endParaRPr lang="en-US" dirty="0"/>
          </a:p>
          <a:p>
            <a:r>
              <a:rPr lang="en-US" b="1" dirty="0"/>
              <a:t># Months Used</a:t>
            </a:r>
            <a:r>
              <a:rPr lang="en-US" dirty="0"/>
              <a:t>: IHDA already populated the number “12” do not change this number as it is attached to formulas on the bedroom size tab</a:t>
            </a:r>
          </a:p>
          <a:p>
            <a:endParaRPr lang="en-US" dirty="0"/>
          </a:p>
          <a:p>
            <a:r>
              <a:rPr lang="en-US" b="1" dirty="0"/>
              <a:t>#Units Used</a:t>
            </a:r>
            <a:r>
              <a:rPr lang="en-US" dirty="0"/>
              <a:t>: Enter the total number of units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E2B78D8-400C-4269-A9F5-08D76F981CE3}"/>
              </a:ext>
            </a:extLst>
          </p:cNvPr>
          <p:cNvSpPr/>
          <p:nvPr/>
        </p:nvSpPr>
        <p:spPr>
          <a:xfrm>
            <a:off x="8249478" y="2283635"/>
            <a:ext cx="914400" cy="914400"/>
          </a:xfrm>
          <a:prstGeom prst="ellipse">
            <a:avLst/>
          </a:prstGeom>
          <a:noFill/>
          <a:ln w="34925"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7005FA-DEB2-4204-BC38-5683DB87C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7063B5-3881-42B5-AAEF-8226956F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14</a:t>
            </a:fld>
            <a:endParaRPr lang="en-US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C7D35CE2-B946-4EF1-8903-B585882E82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3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34"/>
    </mc:Choice>
    <mc:Fallback xmlns="">
      <p:transition spd="slow" advTm="25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823B9-18F3-4A2F-8997-B925BF674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 Summary General Form Continued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B682AB7-A0C0-4215-B127-FE8D9A3B02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67138" y="2018286"/>
            <a:ext cx="11489635" cy="7456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FAA489-7DCE-46C2-8B1C-4425CF78E837}"/>
              </a:ext>
            </a:extLst>
          </p:cNvPr>
          <p:cNvSpPr txBox="1"/>
          <p:nvPr/>
        </p:nvSpPr>
        <p:spPr>
          <a:xfrm>
            <a:off x="536713" y="3269974"/>
            <a:ext cx="102867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Unit Average Total: </a:t>
            </a:r>
            <a:r>
              <a:rPr lang="en-US" dirty="0"/>
              <a:t> This cell contains a formula that auto-populates a dollar figure. Do not enter data here.</a:t>
            </a:r>
          </a:p>
          <a:p>
            <a:endParaRPr lang="en-US" dirty="0"/>
          </a:p>
          <a:p>
            <a:r>
              <a:rPr lang="en-US" b="1" dirty="0"/>
              <a:t>Utility Allowance for (bedroom size): </a:t>
            </a:r>
            <a:r>
              <a:rPr lang="en-US" dirty="0"/>
              <a:t>Do not change. It is a formula.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759DE-8645-441A-891F-39646235D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BCF86-8AF6-4B37-89D4-272B9CAF7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15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4E49D25-436A-414D-87B6-2BADA745F4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94"/>
    </mc:Choice>
    <mc:Fallback xmlns="">
      <p:transition spd="slow" advTm="20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823B9-18F3-4A2F-8997-B925BF67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539" y="317013"/>
            <a:ext cx="10515600" cy="1325563"/>
          </a:xfrm>
        </p:spPr>
        <p:txBody>
          <a:bodyPr/>
          <a:lstStyle/>
          <a:p>
            <a:r>
              <a:rPr lang="en-US" dirty="0"/>
              <a:t>Utility Allowance Summary General Form Continued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61EB2FD-04E3-45F7-9CDE-CF6258BCCD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871252" y="1642576"/>
            <a:ext cx="4701209" cy="20042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7943586-2CB9-466E-95C3-C0B5DF18CFFB}"/>
              </a:ext>
            </a:extLst>
          </p:cNvPr>
          <p:cNvSpPr txBox="1"/>
          <p:nvPr/>
        </p:nvSpPr>
        <p:spPr>
          <a:xfrm>
            <a:off x="768626" y="1945995"/>
            <a:ext cx="56818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# of Units</a:t>
            </a:r>
            <a:r>
              <a:rPr lang="en-US" dirty="0"/>
              <a:t>: These cells are automatically entered from 1-50 units. </a:t>
            </a:r>
          </a:p>
          <a:p>
            <a:endParaRPr lang="en-US" dirty="0"/>
          </a:p>
          <a:p>
            <a:r>
              <a:rPr lang="en-US" b="1" dirty="0"/>
              <a:t># of Months</a:t>
            </a:r>
            <a:r>
              <a:rPr lang="en-US" dirty="0"/>
              <a:t>: IHDA entered 12 months. Do not change.</a:t>
            </a:r>
          </a:p>
          <a:p>
            <a:endParaRPr lang="en-US" dirty="0"/>
          </a:p>
          <a:p>
            <a:r>
              <a:rPr lang="en-US" b="1" dirty="0"/>
              <a:t>Unit #: </a:t>
            </a:r>
            <a:r>
              <a:rPr lang="en-US" dirty="0"/>
              <a:t>Enter ALL the Units for each of the bedroom tab (0-5 bedroom)</a:t>
            </a:r>
          </a:p>
          <a:p>
            <a:endParaRPr lang="en-US" dirty="0"/>
          </a:p>
          <a:p>
            <a:r>
              <a:rPr lang="en-US" b="1" dirty="0"/>
              <a:t>Avg. Unit Amount</a:t>
            </a:r>
            <a:r>
              <a:rPr lang="en-US" dirty="0"/>
              <a:t>: This cell is a formula. Do not enter or change data in this cell. </a:t>
            </a:r>
          </a:p>
          <a:p>
            <a:endParaRPr lang="en-US" dirty="0"/>
          </a:p>
          <a:p>
            <a:r>
              <a:rPr lang="en-US" b="1" dirty="0"/>
              <a:t>Unit Total</a:t>
            </a:r>
            <a:r>
              <a:rPr lang="en-US" dirty="0"/>
              <a:t>: This cell is a formula. Do not enter or change data in this cell. 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1BEF15-5A79-4A6B-97D3-352913258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CAA90E-0264-4E40-8353-19CC5C651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16</a:t>
            </a:fld>
            <a:endParaRPr lang="en-US"/>
          </a:p>
        </p:txBody>
      </p:sp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65C1BFED-763A-4B5F-BAD5-C7294C9A5E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0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251"/>
    </mc:Choice>
    <mc:Fallback xmlns="">
      <p:transition spd="slow" advTm="63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24DB4-383A-4F9A-8EA8-1F6695E32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 Summary General Form Continued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9B3323-EED9-4D5F-A577-D0D0225636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63488" y="1777265"/>
            <a:ext cx="11114382" cy="6265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4E7EAB-11E7-47B2-A113-B0A1344C9779}"/>
              </a:ext>
            </a:extLst>
          </p:cNvPr>
          <p:cNvSpPr txBox="1"/>
          <p:nvPr/>
        </p:nvSpPr>
        <p:spPr>
          <a:xfrm>
            <a:off x="663488" y="2792896"/>
            <a:ext cx="10388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/>
              <a:t> Month – 12</a:t>
            </a:r>
            <a:r>
              <a:rPr lang="en-US" b="1" baseline="30000" dirty="0"/>
              <a:t>th</a:t>
            </a:r>
            <a:r>
              <a:rPr lang="en-US" b="1" dirty="0"/>
              <a:t> Month</a:t>
            </a:r>
            <a:r>
              <a:rPr lang="en-US" dirty="0"/>
              <a:t>: Enter the 12 Individual Utility Amounts for the specific unit identified in Column C/Unit 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265AC8-7E9D-4028-BF1D-147D1BE13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EDF0B-DBFF-492F-98EE-1E7A1758D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17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D33A589-A6FB-40A0-B856-0B3C981D62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35"/>
    </mc:Choice>
    <mc:Fallback xmlns="">
      <p:transition spd="slow" advTm="22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660A2-D4C4-4939-B633-1F9C57F29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 Summary General Form Continued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56591-8934-48ED-B65B-DEE225DE7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u="sng" dirty="0"/>
              <a:t>Special Notes:</a:t>
            </a:r>
          </a:p>
          <a:p>
            <a:r>
              <a:rPr lang="en-US" dirty="0"/>
              <a:t>If the tenant pays </a:t>
            </a:r>
            <a:r>
              <a:rPr lang="en-US" b="1" u="sng" dirty="0"/>
              <a:t>BOTH</a:t>
            </a:r>
            <a:r>
              <a:rPr lang="en-US" dirty="0"/>
              <a:t> Gas and Electric, </a:t>
            </a:r>
          </a:p>
          <a:p>
            <a:pPr lvl="1"/>
            <a:r>
              <a:rPr lang="en-US" dirty="0"/>
              <a:t>Step 1: Copy the correct Bedroom Size worksheet. Copy the bedroom size tab for each bedroom size for Gas; then one for Electric. You should have two new tabs</a:t>
            </a:r>
          </a:p>
          <a:p>
            <a:pPr lvl="1"/>
            <a:r>
              <a:rPr lang="en-US" dirty="0"/>
              <a:t>Step 2: Label the two new tabs “Gas” and one “Electric” (example: 1 Bdrm. Gas  1 Bdrm. Elec). </a:t>
            </a:r>
          </a:p>
          <a:p>
            <a:pPr lvl="1"/>
            <a:r>
              <a:rPr lang="en-US" dirty="0"/>
              <a:t>The Unit # must be the same for both Gas and Electric. </a:t>
            </a:r>
          </a:p>
          <a:p>
            <a:pPr lvl="1"/>
            <a:r>
              <a:rPr lang="en-US" dirty="0"/>
              <a:t>They must both have the same UA Dates.</a:t>
            </a:r>
          </a:p>
          <a:p>
            <a:r>
              <a:rPr lang="en-US" dirty="0"/>
              <a:t>If the development uses Ameren </a:t>
            </a:r>
          </a:p>
          <a:p>
            <a:pPr lvl="1"/>
            <a:r>
              <a:rPr lang="en-US" dirty="0"/>
              <a:t>If using the Total Cost: Leave the # Months Used at 12</a:t>
            </a:r>
          </a:p>
          <a:p>
            <a:pPr lvl="1"/>
            <a:r>
              <a:rPr lang="en-US" dirty="0"/>
              <a:t>If using the Avg. Cost: Change the # Months Used to 1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48153-4422-4AA7-BEDD-C074173DA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F53CEB-401D-49D2-AE04-09FA812DE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18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AD2611-84EA-4012-8507-BBC1A32469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355"/>
    </mc:Choice>
    <mc:Fallback xmlns="">
      <p:transition spd="slow" advTm="73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0E9A-EF2F-4689-B05E-3998FF2AF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25" y="2286001"/>
            <a:ext cx="9144000" cy="3755612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61443-E367-40E5-9C98-95206B03A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13EEC-CED8-4019-BBF5-DCA21FEA2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8F859F-95A3-45EC-A44D-92E9CC97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19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08FB96-F403-4D41-8ACC-6B57B827D5DA}"/>
              </a:ext>
            </a:extLst>
          </p:cNvPr>
          <p:cNvSpPr txBox="1">
            <a:spLocks/>
          </p:cNvSpPr>
          <p:nvPr/>
        </p:nvSpPr>
        <p:spPr>
          <a:xfrm>
            <a:off x="809897" y="19881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400" dirty="0"/>
          </a:p>
          <a:p>
            <a:r>
              <a:rPr lang="en-US" sz="5400" dirty="0"/>
              <a:t>Other Rent &amp; Utility Allowance Processes</a:t>
            </a:r>
          </a:p>
          <a:p>
            <a:r>
              <a:rPr lang="en-US" sz="2800" dirty="0"/>
              <a:t>Public Housing Authority</a:t>
            </a:r>
          </a:p>
          <a:p>
            <a:endParaRPr lang="en-US" sz="5400" dirty="0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FFC28AF-FF3A-40BB-A8F7-44DBE82099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9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1"/>
    </mc:Choice>
    <mc:Fallback xmlns="">
      <p:transition spd="slow" advTm="9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Understand the relationship between Rent and Utility Allowance in Affordable Rental Housing.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Purpose of Rent and Utility Allowance Process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Rent &amp; Utility Allowance Request Form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Utility Allowance Instructions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HOME &amp; NHTF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 All Other Programs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Utility Allowance Summary Sheet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Rent &amp; Utility Allowance General Summary Form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Other Rent &amp; Utility Allowance Processes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Downloading Forms from IHDA’s website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FC03D5-499B-488B-97EF-6E39C6139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93C24D-9DDC-424C-9171-D7A4E9DFB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8C44FF-D67E-4B73-8FF0-04072650B4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6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00"/>
    </mc:Choice>
    <mc:Fallback xmlns="">
      <p:transition spd="slow" advTm="51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235CF-C9CB-4558-A4F6-3877B9B2F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Housing Authority: Tenant Paid Utilities Only (HOME &amp; Non-Section 8 Program)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9EC25-B3A6-4408-85B0-B4DC7574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Public Housing Authority (PHA)</a:t>
            </a:r>
          </a:p>
          <a:p>
            <a:pPr lvl="1"/>
            <a:r>
              <a:rPr lang="en-US" dirty="0"/>
              <a:t>Contact the local PHA to obtain an updated Utility Allowance</a:t>
            </a:r>
          </a:p>
          <a:p>
            <a:pPr lvl="1"/>
            <a:r>
              <a:rPr lang="en-US" dirty="0"/>
              <a:t>Check the date of the PHA’s Utility Allowance.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en-US" dirty="0"/>
              <a:t>If it is not within the last year request a current one. Sometimes the PHA doesn’t change their Utility Allowance. The Development should contact the PHA to obtain written confirmation that no changes were made to the Utility Allowance.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8A3F6-025B-4093-A576-0641843D5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BA6F0-54FF-4B0F-B0D3-038A2484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20</a:t>
            </a:fld>
            <a:endParaRPr lang="en-US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A3315F7-26E3-4350-BE92-5CF8521692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1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12"/>
    </mc:Choice>
    <mc:Fallback xmlns="">
      <p:transition spd="slow" advTm="46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137" y="0"/>
            <a:ext cx="5306927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805864" y="1231900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729664" y="3054350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729664" y="3775868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415464" y="1219200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339264" y="3041650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339264" y="3763168"/>
            <a:ext cx="457200" cy="292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06908" y="4267200"/>
            <a:ext cx="5166011" cy="501650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422144" y="50683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0br = $300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5778" y="505327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1br = $360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EA769E-10C5-4E7C-9C9C-6183556D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72224" y="6356350"/>
            <a:ext cx="4597588" cy="365125"/>
          </a:xfrm>
        </p:spPr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22115B-F05A-4500-9A7A-437B346C8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21</a:t>
            </a:fld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538AAC-3C76-41D4-B913-C38EB2E47095}"/>
              </a:ext>
            </a:extLst>
          </p:cNvPr>
          <p:cNvSpPr/>
          <p:nvPr/>
        </p:nvSpPr>
        <p:spPr>
          <a:xfrm>
            <a:off x="6551360" y="2541151"/>
            <a:ext cx="45975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Prior to submitting the HUD Form 52667, the Development must circle all applicable usage pertaining to the project.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Range/Microwave/Fridge is circled </a:t>
            </a:r>
            <a:r>
              <a:rPr lang="en-US" sz="2000" b="1" u="sng" dirty="0">
                <a:latin typeface="+mj-lt"/>
              </a:rPr>
              <a:t>ONLY IF</a:t>
            </a:r>
            <a:r>
              <a:rPr lang="en-US" sz="2000" dirty="0">
                <a:latin typeface="+mj-lt"/>
              </a:rPr>
              <a:t> it is tenant supplied.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Total the amounts that are circled at the bottom of the form.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Once completed, submit the form to your IHDA assigned Compliance Analyst.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107FD54-5A79-4C8F-ACE9-92765A8E7520}"/>
              </a:ext>
            </a:extLst>
          </p:cNvPr>
          <p:cNvSpPr/>
          <p:nvPr/>
        </p:nvSpPr>
        <p:spPr>
          <a:xfrm>
            <a:off x="6985514" y="505327"/>
            <a:ext cx="45975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+mj-lt"/>
              </a:rPr>
              <a:t>Public Housing Authority: Tenant Paid Utilities </a:t>
            </a:r>
          </a:p>
        </p:txBody>
      </p:sp>
      <p:pic>
        <p:nvPicPr>
          <p:cNvPr id="27" name="Audio 26">
            <a:hlinkClick r:id="" action="ppaction://media"/>
            <a:extLst>
              <a:ext uri="{FF2B5EF4-FFF2-40B4-BE49-F238E27FC236}">
                <a16:creationId xmlns:a16="http://schemas.microsoft.com/office/drawing/2014/main" id="{626E78AD-AF0B-4D9D-8090-4B9175097C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66"/>
    </mc:Choice>
    <mc:Fallback xmlns="">
      <p:transition spd="slow" advTm="34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Example of UA Supporting Documentation: </a:t>
            </a:r>
            <a:r>
              <a:rPr lang="en-US" dirty="0" err="1"/>
              <a:t>ComEd</a:t>
            </a:r>
            <a:r>
              <a:rPr lang="en-US" dirty="0"/>
              <a:t> (Tenant Paid Utilities Only Continued)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63807" y="3195961"/>
            <a:ext cx="7377344" cy="28497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47060" y="2670829"/>
            <a:ext cx="9277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Example of </a:t>
            </a:r>
            <a:r>
              <a:rPr lang="en-US" dirty="0" err="1"/>
              <a:t>ComEd</a:t>
            </a:r>
            <a:r>
              <a:rPr lang="en-US" dirty="0"/>
              <a:t> Summary per Apartment: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C05DEF-F978-4967-9E13-265C44A3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5EE69F-A3DB-4C2D-A0A0-C34A7316E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22</a:t>
            </a:fld>
            <a:endParaRPr lang="en-US"/>
          </a:p>
        </p:txBody>
      </p:sp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72EB15F3-455D-4F24-A425-E4E477BD1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5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74"/>
    </mc:Choice>
    <mc:Fallback xmlns="">
      <p:transition spd="slow" advTm="12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7159" y="365760"/>
            <a:ext cx="9879723" cy="155489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IHDA Website: Instructions &amp; Forms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1915563"/>
            <a:ext cx="9144000" cy="4445876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To access instructions on Forms, visit IHDA’s website at:</a:t>
            </a:r>
          </a:p>
          <a:p>
            <a:pPr algn="l"/>
            <a:r>
              <a:rPr lang="en-US" dirty="0">
                <a:hlinkClick r:id="rId4"/>
              </a:rPr>
              <a:t>http://www.ihda.org/property-managers/</a:t>
            </a:r>
            <a:r>
              <a:rPr lang="en-US" dirty="0"/>
              <a:t> </a:t>
            </a:r>
          </a:p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Click tab “Program Administration” for Instructions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Forms: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Rent and Utility Request Form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Utility Allowance Instructions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Utility Allowance General Summary Sheet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i="1" dirty="0"/>
              <a:t>HUD Form 52667 (PHA)</a:t>
            </a:r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665D8A-CB4F-4D74-AF15-FC7A2142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DBFA2B-6B64-4CFA-BB25-84B8F418D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23</a:t>
            </a:fld>
            <a:endParaRPr lang="en-US"/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F7744D8E-8B1D-4644-8CAE-2826B3DF93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7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19"/>
    </mc:Choice>
    <mc:Fallback xmlns="">
      <p:transition spd="slow" advTm="29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4A51A-9AD3-4E8B-B625-6981A16B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4ECC7-217B-4799-8BE3-73F3B195675D}" type="slidenum">
              <a:rPr lang="en-US" smtClean="0"/>
              <a:t>24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99CC9E-6CDB-4EB9-A3EB-19EB036ED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96000" y="1671203"/>
            <a:ext cx="4957458" cy="46851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C74E12-4769-4C44-9EA1-1AD3ACE1991E}"/>
              </a:ext>
            </a:extLst>
          </p:cNvPr>
          <p:cNvSpPr txBox="1"/>
          <p:nvPr/>
        </p:nvSpPr>
        <p:spPr>
          <a:xfrm>
            <a:off x="539419" y="2218670"/>
            <a:ext cx="55565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dirty="0"/>
          </a:p>
          <a:p>
            <a:pPr algn="ctr"/>
            <a:r>
              <a:rPr lang="en-US" sz="2800" dirty="0"/>
              <a:t>Submit questions to:</a:t>
            </a:r>
          </a:p>
          <a:p>
            <a:pPr algn="ctr"/>
            <a:r>
              <a:rPr lang="en-US" sz="2800" dirty="0">
                <a:hlinkClick r:id="rId6"/>
              </a:rPr>
              <a:t>learninglab@ihda.org</a:t>
            </a:r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Subject Header: Rent Schedule &amp; Utility Allowance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74DA0-00CA-4AD3-BBD4-B76B38521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282" y="365125"/>
            <a:ext cx="7608518" cy="1325563"/>
          </a:xfrm>
        </p:spPr>
        <p:txBody>
          <a:bodyPr/>
          <a:lstStyle/>
          <a:p>
            <a:pPr algn="ctr"/>
            <a:r>
              <a:rPr lang="en-US" b="1" dirty="0"/>
              <a:t>Thank You!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D1F271-A14A-413E-88C6-962B7E47F1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6E3D2A8-485E-4AF2-A770-C22B8559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 January 2021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8540BFE-05B0-4483-A1BF-001AC95B60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01"/>
    </mc:Choice>
    <mc:Fallback xmlns="">
      <p:transition spd="slow" advTm="29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B788-1B1B-4E5A-B025-258576B93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Purpose of Rent and Utility Allowance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25CC8-349B-45DA-82FB-0BD4207F4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changes in rent based on affordability restrictions of the specific housing program and required Area Median Income (AMI), while capturing annual utility allowance costs supported by tenant consumption data. </a:t>
            </a:r>
          </a:p>
          <a:p>
            <a:r>
              <a:rPr lang="en-US" dirty="0"/>
              <a:t>Ensures that rents remain in line with utility cost increases.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7B106D-760F-483F-AE67-6649D60BE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6D3A0-E1A8-48D4-A0F5-FCEA24316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FC51EFA-2379-455C-9973-B153B129D00C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0CE2430-C172-4B9A-8C78-78DF640863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6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873"/>
    </mc:Choice>
    <mc:Fallback xmlns="">
      <p:transition spd="slow" advTm="59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0E9A-EF2F-4689-B05E-3998FF2AF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25" y="2286001"/>
            <a:ext cx="9144000" cy="3755612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61443-E367-40E5-9C98-95206B03A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13EEC-CED8-4019-BBF5-DCA21FEA2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8F859F-95A3-45EC-A44D-92E9CC97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08FB96-F403-4D41-8ACC-6B57B827D5DA}"/>
              </a:ext>
            </a:extLst>
          </p:cNvPr>
          <p:cNvSpPr txBox="1">
            <a:spLocks/>
          </p:cNvSpPr>
          <p:nvPr/>
        </p:nvSpPr>
        <p:spPr>
          <a:xfrm>
            <a:off x="809897" y="19881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400" dirty="0"/>
          </a:p>
          <a:p>
            <a:r>
              <a:rPr lang="en-US" sz="5400" dirty="0"/>
              <a:t>Utility Allowance Request Form</a:t>
            </a:r>
          </a:p>
          <a:p>
            <a:r>
              <a:rPr lang="en-US" sz="2000" dirty="0"/>
              <a:t>Non-Section 8 Program</a:t>
            </a:r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39CCD2D6-531E-4450-8CF5-5D0DB2C8CC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6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50"/>
    </mc:Choice>
    <mc:Fallback xmlns="">
      <p:transition spd="slow" advTm="6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234474"/>
            <a:ext cx="10058398" cy="1303867"/>
          </a:xfrm>
        </p:spPr>
        <p:txBody>
          <a:bodyPr>
            <a:normAutofit/>
          </a:bodyPr>
          <a:lstStyle/>
          <a:p>
            <a:r>
              <a:rPr lang="en-US" dirty="0"/>
              <a:t>Rent &amp; Utility Allowance Request Form:     </a:t>
            </a:r>
            <a:br>
              <a:rPr lang="en-US" dirty="0"/>
            </a:br>
            <a:r>
              <a:rPr lang="en-US" dirty="0"/>
              <a:t>Non-Section 8 (HOME &amp; Other Program)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C34DE0-7892-4E73-8EEA-42DBF720AC47}"/>
              </a:ext>
            </a:extLst>
          </p:cNvPr>
          <p:cNvSpPr txBox="1"/>
          <p:nvPr/>
        </p:nvSpPr>
        <p:spPr>
          <a:xfrm>
            <a:off x="414339" y="1763766"/>
            <a:ext cx="490061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All fields should be completed in entirety.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Part 1 is related to current and new rent amounts.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216EE6-A61A-4C1F-9619-88461268B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2B6F29-AAC7-44A3-9745-54EE6F323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D117D1-8143-4747-875D-62DB20F75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950" y="1825625"/>
            <a:ext cx="5995988" cy="4351338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C2A63AA-2AA0-469F-A76D-D1DA168C1C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63"/>
    </mc:Choice>
    <mc:Fallback xmlns="">
      <p:transition spd="slow" advTm="25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E74D8-7E39-4652-A006-F17979932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Rent &amp; Utility Allowance Request Form: </a:t>
            </a:r>
            <a:br>
              <a:rPr lang="en-US" dirty="0"/>
            </a:br>
            <a:r>
              <a:rPr lang="en-US" dirty="0"/>
              <a:t>Non-Section 8 (HOME &amp; Other Programs)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213F8-02A5-45D4-893A-7BE88E778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975" y="1846262"/>
            <a:ext cx="4354513" cy="4351338"/>
          </a:xfrm>
        </p:spPr>
        <p:txBody>
          <a:bodyPr/>
          <a:lstStyle/>
          <a:p>
            <a:r>
              <a:rPr lang="en-US" dirty="0"/>
              <a:t>All fields should be completed in entirety.</a:t>
            </a:r>
          </a:p>
          <a:p>
            <a:r>
              <a:rPr lang="en-US" dirty="0"/>
              <a:t>Part 2 relates to current and new Utility Allowances.</a:t>
            </a:r>
          </a:p>
          <a:p>
            <a:r>
              <a:rPr lang="en-US" dirty="0"/>
              <a:t>Attach backup documentation to support the new Utility Allowance amount.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19E01-EFAD-4086-B3FC-0BA0B3B85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3C73B-33F2-4B1E-AC5E-5A1780C3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B6BFDF-2889-4269-B332-13E40860F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5" y="1747837"/>
            <a:ext cx="6757988" cy="4429126"/>
          </a:xfrm>
          <a:prstGeom prst="rect">
            <a:avLst/>
          </a:prstGeom>
        </p:spPr>
      </p:pic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1758530E-CEB6-43A0-ADA8-8A3BC43D33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34"/>
    </mc:Choice>
    <mc:Fallback xmlns="">
      <p:transition spd="slow" advTm="14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0E9A-EF2F-4689-B05E-3998FF2AF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25" y="2286001"/>
            <a:ext cx="9144000" cy="3755612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61443-E367-40E5-9C98-95206B03A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294482"/>
            <a:ext cx="2730137" cy="165576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13EEC-CED8-4019-BBF5-DCA21FEA2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8F859F-95A3-45EC-A44D-92E9CC97F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08FB96-F403-4D41-8ACC-6B57B827D5DA}"/>
              </a:ext>
            </a:extLst>
          </p:cNvPr>
          <p:cNvSpPr txBox="1">
            <a:spLocks/>
          </p:cNvSpPr>
          <p:nvPr/>
        </p:nvSpPr>
        <p:spPr>
          <a:xfrm>
            <a:off x="809897" y="19881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400" dirty="0"/>
          </a:p>
          <a:p>
            <a:r>
              <a:rPr lang="en-US" sz="5400" dirty="0"/>
              <a:t>Utility Allowance Instructions</a:t>
            </a:r>
          </a:p>
          <a:p>
            <a:r>
              <a:rPr lang="en-US" sz="2000" dirty="0"/>
              <a:t>HOME &amp; Non-Section 8 Program</a:t>
            </a: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A262C861-BFD6-4128-B694-2418111490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9"/>
    </mc:Choice>
    <mc:Fallback xmlns="">
      <p:transition spd="slow" advTm="6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1F070-5A35-4524-8F85-7E4D146F9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/>
              <a:t>HOME/NHTF</a:t>
            </a:r>
            <a:r>
              <a:rPr lang="en-US" dirty="0"/>
              <a:t> Utility Allowance Instructions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6DF31D-4A44-41B4-88D1-69271EC53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66C07B-DC99-47A0-AEAB-D0F93D24D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81480E-97EB-4A82-A144-FE4226A92C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127" y="2357437"/>
            <a:ext cx="9053011" cy="3471863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64438B9-8D70-43DA-9F5E-B919CC85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474" y="1299411"/>
            <a:ext cx="10515600" cy="4865521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HOME/NHTF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400" dirty="0"/>
              <a:t>Submit 120 days before Rent/Utility Allowance change. Complete the IHDA Rent, and Utility Allowance Request Non-Section 8 Program form, and documentations based on the 3 options from </a:t>
            </a:r>
            <a:r>
              <a:rPr lang="en-US" sz="1400" u="sng" dirty="0"/>
              <a:t>Table 2</a:t>
            </a:r>
            <a:r>
              <a:rPr lang="en-US" sz="1400" dirty="0"/>
              <a:t> below and email to your Compliance Analyst. 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478E456B-2142-44CA-B182-EBCFE1091E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34"/>
    </mc:Choice>
    <mc:Fallback xmlns="">
      <p:transition spd="slow" advTm="44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1F070-5A35-4524-8F85-7E4D146F9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/>
              <a:t>HOME/NHTF</a:t>
            </a:r>
            <a:r>
              <a:rPr lang="en-US" dirty="0"/>
              <a:t> Utility Allowance Instructions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6DF31D-4A44-41B4-88D1-69271EC53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January 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66C07B-DC99-47A0-AEAB-D0F93D24D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EA7F4-8D06-4022-9623-86959C2AB192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64438B9-8D70-43DA-9F5E-B919CC85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474" y="1690688"/>
            <a:ext cx="10515600" cy="4531394"/>
          </a:xfrm>
        </p:spPr>
        <p:txBody>
          <a:bodyPr/>
          <a:lstStyle/>
          <a:p>
            <a:r>
              <a:rPr lang="en-US" sz="2400" b="1" dirty="0"/>
              <a:t>In Option 1 – Number 2, reference Table 1. </a:t>
            </a:r>
          </a:p>
          <a:p>
            <a:endParaRPr lang="en-US" sz="1600" b="1" dirty="0"/>
          </a:p>
          <a:p>
            <a:endParaRPr lang="en-US" sz="1600" b="1" dirty="0"/>
          </a:p>
          <a:p>
            <a:endParaRPr lang="en-US" sz="1600" b="1" dirty="0"/>
          </a:p>
          <a:p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r>
              <a:rPr lang="en-US" sz="2400" b="1" dirty="0"/>
              <a:t>In Number 3, reference establishing Baseline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A factor-based utility analysis entails adjusting the utility allowance during those two years using a state-specific increase factor called the Utility Allowance Factor (UAF) provided by HUD.</a:t>
            </a:r>
          </a:p>
          <a:p>
            <a:endParaRPr lang="en-US" sz="16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5B2B08-E5B1-433D-966F-CAA7D55F1B8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42474" y="2137093"/>
            <a:ext cx="5943600" cy="1758315"/>
          </a:xfrm>
          <a:prstGeom prst="rect">
            <a:avLst/>
          </a:prstGeom>
        </p:spPr>
      </p:pic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FAC6090E-E3BE-4B4E-B2A3-1C721CAE07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3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28"/>
    </mc:Choice>
    <mc:Fallback xmlns="">
      <p:transition spd="slow" advTm="42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5510</TotalTime>
  <Words>1190</Words>
  <Application>Microsoft Office PowerPoint</Application>
  <PresentationFormat>Widescreen</PresentationFormat>
  <Paragraphs>195</Paragraphs>
  <Slides>24</Slides>
  <Notes>6</Notes>
  <HiddenSlides>0</HiddenSlides>
  <MMClips>24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Office Theme</vt:lpstr>
      <vt:lpstr>Asset Management Presents: Rent Schedule &amp; Utility Allowance   La Tonya James, Training Specialist </vt:lpstr>
      <vt:lpstr>Learning Objectives:</vt:lpstr>
      <vt:lpstr>Purpose of Rent and Utility Allowance Process</vt:lpstr>
      <vt:lpstr> </vt:lpstr>
      <vt:lpstr>Rent &amp; Utility Allowance Request Form:      Non-Section 8 (HOME &amp; Other Program)</vt:lpstr>
      <vt:lpstr>Rent &amp; Utility Allowance Request Form:  Non-Section 8 (HOME &amp; Other Programs)</vt:lpstr>
      <vt:lpstr> </vt:lpstr>
      <vt:lpstr>HOME/NHTF Utility Allowance Instructions </vt:lpstr>
      <vt:lpstr>HOME/NHTF Utility Allowance Instructions </vt:lpstr>
      <vt:lpstr>Utility Allowance Instructions For All Other Programs</vt:lpstr>
      <vt:lpstr> </vt:lpstr>
      <vt:lpstr>When to Use These Forms?</vt:lpstr>
      <vt:lpstr>Utility Allowance Summary General Form</vt:lpstr>
      <vt:lpstr> Utility Allowance Summary General Form Continued </vt:lpstr>
      <vt:lpstr>Utility Allowance Summary General Form Continued</vt:lpstr>
      <vt:lpstr>Utility Allowance Summary General Form Continued</vt:lpstr>
      <vt:lpstr>Utility Allowance Summary General Form Continued</vt:lpstr>
      <vt:lpstr>Utility Allowance Summary General Form Continued </vt:lpstr>
      <vt:lpstr> </vt:lpstr>
      <vt:lpstr>Public Housing Authority: Tenant Paid Utilities Only (HOME &amp; Non-Section 8 Program)</vt:lpstr>
      <vt:lpstr>PowerPoint Presentation</vt:lpstr>
      <vt:lpstr> Example of UA Supporting Documentation: ComEd (Tenant Paid Utilities Only Continued) </vt:lpstr>
      <vt:lpstr>IHDA Website: Instructions &amp; Forms 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Rent Schedule Process</dc:title>
  <dc:creator>Patricia Williams</dc:creator>
  <cp:lastModifiedBy>Jennifer Miller</cp:lastModifiedBy>
  <cp:revision>214</cp:revision>
  <cp:lastPrinted>2019-05-09T14:24:07Z</cp:lastPrinted>
  <dcterms:created xsi:type="dcterms:W3CDTF">2019-04-04T03:49:26Z</dcterms:created>
  <dcterms:modified xsi:type="dcterms:W3CDTF">2021-02-08T19:20:42Z</dcterms:modified>
</cp:coreProperties>
</file>