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sldIdLst>
    <p:sldId id="460" r:id="rId2"/>
    <p:sldId id="461" r:id="rId3"/>
    <p:sldId id="494" r:id="rId4"/>
    <p:sldId id="510" r:id="rId5"/>
    <p:sldId id="505" r:id="rId6"/>
    <p:sldId id="504" r:id="rId7"/>
    <p:sldId id="256" r:id="rId8"/>
    <p:sldId id="257" r:id="rId9"/>
    <p:sldId id="265" r:id="rId10"/>
    <p:sldId id="503" r:id="rId11"/>
    <p:sldId id="258" r:id="rId12"/>
    <p:sldId id="498" r:id="rId13"/>
    <p:sldId id="259" r:id="rId14"/>
    <p:sldId id="260" r:id="rId15"/>
    <p:sldId id="499" r:id="rId16"/>
    <p:sldId id="478" r:id="rId17"/>
    <p:sldId id="262" r:id="rId18"/>
    <p:sldId id="472" r:id="rId19"/>
    <p:sldId id="506" r:id="rId20"/>
    <p:sldId id="500" r:id="rId21"/>
    <p:sldId id="463" r:id="rId22"/>
    <p:sldId id="464" r:id="rId23"/>
    <p:sldId id="465" r:id="rId24"/>
    <p:sldId id="473" r:id="rId25"/>
    <p:sldId id="507" r:id="rId26"/>
    <p:sldId id="467" r:id="rId27"/>
    <p:sldId id="480" r:id="rId28"/>
    <p:sldId id="466" r:id="rId29"/>
    <p:sldId id="479" r:id="rId30"/>
    <p:sldId id="482" r:id="rId31"/>
    <p:sldId id="483" r:id="rId32"/>
    <p:sldId id="484" r:id="rId33"/>
    <p:sldId id="468" r:id="rId34"/>
    <p:sldId id="501" r:id="rId35"/>
    <p:sldId id="486" r:id="rId36"/>
    <p:sldId id="476" r:id="rId37"/>
    <p:sldId id="508" r:id="rId38"/>
    <p:sldId id="495" r:id="rId39"/>
    <p:sldId id="509" r:id="rId40"/>
    <p:sldId id="487" r:id="rId41"/>
    <p:sldId id="488" r:id="rId42"/>
    <p:sldId id="489" r:id="rId43"/>
    <p:sldId id="490" r:id="rId44"/>
    <p:sldId id="491" r:id="rId45"/>
    <p:sldId id="492" r:id="rId46"/>
    <p:sldId id="493" r:id="rId47"/>
    <p:sldId id="263" r:id="rId48"/>
    <p:sldId id="264" r:id="rId49"/>
    <p:sldId id="496" r:id="rId50"/>
    <p:sldId id="471" r:id="rId5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slie Cain" initials="LC" lastIdx="44" clrIdx="0">
    <p:extLst>
      <p:ext uri="{19B8F6BF-5375-455C-9EA6-DF929625EA0E}">
        <p15:presenceInfo xmlns:p15="http://schemas.microsoft.com/office/powerpoint/2012/main" userId="S::Lecain@ihda.org::a82037ec-6767-42c4-b2a8-7156b92c821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8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8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336A616-B821-4A7A-B2B8-AA17CA7530A4}" type="datetimeFigureOut">
              <a:rPr lang="en-US" smtClean="0"/>
              <a:t>2/8/2021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F72488CE-2DAE-4F1B-9D1C-C1952F021F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645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578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Box 1: Lead-based paint is present and control practices are implemented (supporting documentation required)</a:t>
            </a:r>
          </a:p>
          <a:p>
            <a:r>
              <a:rPr lang="en-US" dirty="0"/>
              <a:t>Box 2: Exempt - development was build after January 1</a:t>
            </a:r>
            <a:r>
              <a:rPr lang="en-US" baseline="30000" dirty="0"/>
              <a:t>st</a:t>
            </a:r>
            <a:r>
              <a:rPr lang="en-US" dirty="0"/>
              <a:t> 1978. Lead-based paint was banned</a:t>
            </a:r>
          </a:p>
          <a:p>
            <a:r>
              <a:rPr lang="en-US" dirty="0"/>
              <a:t>Box 3: Exempt – designated for elderly / persons w disabilities where there are no children under 6yrs old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685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153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8741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9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44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509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1480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68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05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2488CE-2DAE-4F1B-9D1C-C1952F021F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563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0613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756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5634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2434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8 Properties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0621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22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772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528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048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9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987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573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Total occupancy in Low HOME and High HOME units of Low and Very Low income tenants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2488CE-2DAE-4F1B-9D1C-C1952F021FC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37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9562D-FA24-4646-B1DA-45A438BE21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375C3F-5456-409D-8D4F-16B29FD59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DA102-7107-4D55-A7F6-FE54CCFAB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B329-9770-4D63-9D18-8CF455522DB1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56710-236B-4FD8-A4B9-AC74152E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29281-C4DB-40F1-A2B4-CDD938AAB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80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E91FB-E338-451E-9AD0-3FA82FEE6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4C765-5439-43EE-AFF6-1F24CDADD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5E6E76-EA9A-49FD-8A69-043B7B2B9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A36C-FF6E-40E9-A5DC-1DA3853C535F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9C677-310B-4B03-8762-57FFC8F3D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97842-117D-4351-9A87-6F82938AC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382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5558F5-C375-4FF3-AC3C-C8A19F9170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F0BB3A-DCE5-4283-9007-6A0C137AF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86C77-3871-40CA-8854-BB7355AF7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CDAFF-D2FE-4C7B-8D67-7EDD703075E9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BF02DA-D16F-4B56-8B8F-7356D874E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CDB76-BC00-4610-B3B0-491DB61B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306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29F34-8A40-455E-8212-D09DB9891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6C792-1A31-4AAE-B985-BC5C9C010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9BE21-C914-4563-9D9C-B6893C5A4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2E61D-84DC-44FC-9E29-B244AC8DFC5E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EE4FC-04B0-4834-BD29-F1E17F2D9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8F3C0-510D-4827-BAA3-60057CABF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690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4AD62-22A9-42A2-9CA0-889BAFEDD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CA16F-CFA0-407B-9DEE-70D2EF34A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4FB7D-2264-409A-B2D0-A35E9D9CF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EFE59-70F7-4EEA-B134-FCA4537B39A7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649B1-8C99-4721-B0FF-A36BA071A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3301D-33B0-465B-B59A-1180062A4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220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0586A-5793-4189-847D-7DCD4805E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8A696-4518-41FC-AED9-CC99630DA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DDE552-64F2-4C6B-9DBE-2F00D19CA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EB8C80-5CD0-435B-89B2-43A90EEFB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F45E5-829B-4AA2-9046-94F526CD24BF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701501-3ACC-41D1-AD3F-95A7F14D9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4BB-14FD-46D0-8F69-1BA9B009C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703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F5DA8-2489-4CAD-97AC-A85E9F29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1A960-20B5-47B3-9F4E-178217E16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9DF832-E675-450E-A8DE-0243AD99CA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78BEB6-A8C1-41EC-8E99-F648D6F059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38F96F-49B2-483E-9803-3D774C1FDF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724BC4-52EE-4D60-B6E6-ABAB6A9EB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E2901-B3BB-43FE-B3EC-11EE69E793CC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874E8C-3CF7-4B97-BDAC-4211D5A9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57F3D3-D4B8-4133-B020-8DE6DF38E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83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19143-68B6-46EC-8DEC-27078659A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F63C4A-4F4B-4305-908C-3E65F70D4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E121-394C-4E9C-883E-65D085A5A5EF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75C86-4652-4B66-BB8C-56C1D26CE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6505FF-6F88-4624-A2E1-A5A39919A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34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6DFE06-08EE-4CE5-96A5-69C8BB712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20615-A815-409E-AF85-AE10F9A853CC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845401-DBEC-4FA3-92E5-E0CAFF4DD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AF4B5-851B-4106-AEC7-D9CE996F2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13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30BDA-6934-428F-8B68-57BBD2E0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38F25-4AA9-4893-976F-1913BF2AB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AB393-8D6C-4185-B8A1-D8F78F6C3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A1B90-CB7B-4E7B-8CB3-BAB825437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B2EBD-2E01-454E-B8C4-C017987C26E8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ED97D-512E-4D6D-945C-5A15E79D0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8C3CBF-769A-4F34-973C-B886576C0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712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D7F44-FF10-4C93-8165-16B9F07D2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6C5E31-7236-49E7-9D23-7C46ABF92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8ABC71-75F7-470F-868B-680E5FB2A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08FA3B-8377-48E7-9240-EF6E02AA6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794B7-622D-4720-BCF5-AB1CE614C0BA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B06DB-1878-44A3-B061-59FD4F3C8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44B16A-8F99-49EE-8A6C-E9426F7CB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52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91769A-93EA-4B9F-BC6E-EB5969EA0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44166-6E09-4E21-AC95-DDF357E26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676F2-D8F8-49F3-A7C5-3ADFB6601A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C0B77-69B6-48D8-B218-D208AF333E8D}" type="datetime1">
              <a:rPr lang="en-US" smtClean="0"/>
              <a:t>2/8/2021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E5957-201D-4618-B3F4-6BCB2778A7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May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185C7F-B1E1-419D-AEE7-5AB1159BA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0EDEF-6F80-4875-AC90-9ED86EF907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66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hyperlink" Target="https://jasongoroncy.com/2010/03/" TargetMode="Externa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3.0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pngimg.com/download/19972" TargetMode="Externa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13.png"/><Relationship Id="rId5" Type="http://schemas.openxmlformats.org/officeDocument/2006/relationships/hyperlink" Target="http://www.covermesongs.com/2016/09/cover-qa-whats-favorite-muppets-cover-song.html" TargetMode="External"/><Relationship Id="rId10" Type="http://schemas.openxmlformats.org/officeDocument/2006/relationships/image" Target="../media/image2.png"/><Relationship Id="rId4" Type="http://schemas.openxmlformats.org/officeDocument/2006/relationships/image" Target="../media/image12.jpg"/><Relationship Id="rId9" Type="http://schemas.openxmlformats.org/officeDocument/2006/relationships/hyperlink" Target="mailto:learninglab@ihda.or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hyperlink" Target="https://achurchforstarvingartists.wordpress.com/2011/09/14/saying-thank-you-clergy-edition/" TargetMode="Externa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3.0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pngimg.com/download/19972" TargetMode="Externa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13.png"/><Relationship Id="rId5" Type="http://schemas.openxmlformats.org/officeDocument/2006/relationships/hyperlink" Target="http://www.covermesongs.com/2016/09/cover-qa-whats-favorite-muppets-cover-song.html" TargetMode="External"/><Relationship Id="rId10" Type="http://schemas.openxmlformats.org/officeDocument/2006/relationships/image" Target="../media/image2.png"/><Relationship Id="rId4" Type="http://schemas.openxmlformats.org/officeDocument/2006/relationships/image" Target="../media/image12.jpg"/><Relationship Id="rId9" Type="http://schemas.openxmlformats.org/officeDocument/2006/relationships/hyperlink" Target="mailto:learninglab@ihda.or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hyperlink" Target="mailto:learninglab@ihda.or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2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2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3.0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pngimg.com/download/19972" TargetMode="Externa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13.png"/><Relationship Id="rId5" Type="http://schemas.openxmlformats.org/officeDocument/2006/relationships/hyperlink" Target="http://www.covermesongs.com/2016/09/cover-qa-whats-favorite-muppets-cover-song.html" TargetMode="External"/><Relationship Id="rId10" Type="http://schemas.openxmlformats.org/officeDocument/2006/relationships/image" Target="../media/image2.png"/><Relationship Id="rId4" Type="http://schemas.openxmlformats.org/officeDocument/2006/relationships/image" Target="../media/image12.jpg"/><Relationship Id="rId9" Type="http://schemas.openxmlformats.org/officeDocument/2006/relationships/hyperlink" Target="mailto:learninglab@ihda.or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hyperlink" Target="https://www.ihda.org/property-managers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6" Type="http://schemas.openxmlformats.org/officeDocument/2006/relationships/image" Target="../media/image2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hyperlink" Target="mailto:learninglab@ihda.org" TargetMode="External"/><Relationship Id="rId5" Type="http://schemas.openxmlformats.org/officeDocument/2006/relationships/hyperlink" Target="http://pngimg.com/download/19972" TargetMode="Externa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6" Type="http://schemas.openxmlformats.org/officeDocument/2006/relationships/image" Target="../media/image1.png"/><Relationship Id="rId5" Type="http://schemas.openxmlformats.org/officeDocument/2006/relationships/hyperlink" Target="http://pngimg.com/download/19972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1CDDA-85DD-4475-935D-4CEE92A334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F8316AD-3BE2-4BF3-8F87-3128CBBBD8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496" y="2040556"/>
            <a:ext cx="9650931" cy="4207844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Asset Management Presents:</a:t>
            </a:r>
            <a:br>
              <a:rPr lang="en-US" dirty="0"/>
            </a:br>
            <a:r>
              <a:rPr lang="en-US" dirty="0"/>
              <a:t>Annual Compliance Guide Forms</a:t>
            </a:r>
            <a:br>
              <a:rPr lang="en-US" dirty="0"/>
            </a:br>
            <a:r>
              <a:rPr lang="en-US" sz="2200" dirty="0"/>
              <a:t>Consolidated Certificate of Compliance</a:t>
            </a:r>
            <a:br>
              <a:rPr lang="en-US" sz="2200" dirty="0"/>
            </a:br>
            <a:r>
              <a:rPr lang="en-US" sz="2200" dirty="0"/>
              <a:t>Section 8 30% Income Targeting</a:t>
            </a:r>
            <a:br>
              <a:rPr lang="en-US" sz="2200" dirty="0"/>
            </a:br>
            <a:r>
              <a:rPr lang="en-US" sz="2200" dirty="0"/>
              <a:t>HUD Addendum B</a:t>
            </a:r>
            <a:br>
              <a:rPr lang="en-US" sz="2200" dirty="0"/>
            </a:br>
            <a:r>
              <a:rPr lang="en-US" sz="2200" dirty="0"/>
              <a:t>Tenant Profile Compliance Report (TST-2)</a:t>
            </a:r>
            <a:br>
              <a:rPr lang="en-US" sz="2200" dirty="0"/>
            </a:br>
            <a:br>
              <a:rPr lang="en-US" sz="2200" dirty="0"/>
            </a:br>
            <a:br>
              <a:rPr lang="en-US" dirty="0"/>
            </a:br>
            <a:r>
              <a:rPr lang="en-US" sz="2200" b="1" dirty="0"/>
              <a:t>La Tonya F. James, Training Specialist</a:t>
            </a:r>
            <a:br>
              <a:rPr lang="en-US" sz="2200" b="1" dirty="0"/>
            </a:br>
            <a:r>
              <a:rPr lang="en-US" sz="2200" b="1" dirty="0"/>
              <a:t>January 2021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E78514F5-C785-4BB3-8622-4B159E5FD6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7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58"/>
    </mc:Choice>
    <mc:Fallback xmlns="">
      <p:transition spd="slow" advTm="32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B</a:t>
            </a:r>
            <a:br>
              <a:rPr lang="en-US" b="1" dirty="0"/>
            </a:br>
            <a:r>
              <a:rPr lang="en-US" sz="2700" b="1" dirty="0"/>
              <a:t>Compliant with Decent, Safe, &amp; Sanitary – All IHDA Properties</a:t>
            </a:r>
            <a:endParaRPr lang="en-US" b="1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D2EC91E-84B1-4EC5-8FCB-832BB7055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0" dirty="0"/>
              <a:t>In Section B the development certifies:</a:t>
            </a:r>
          </a:p>
          <a:p>
            <a:pPr marL="171450" indent="-171450" defTabSz="933237">
              <a:defRPr/>
            </a:pPr>
            <a:r>
              <a:rPr lang="en-US" sz="2400" dirty="0"/>
              <a:t>The project has been physically inspected in the prior year </a:t>
            </a:r>
          </a:p>
          <a:p>
            <a:pPr marL="171450" indent="-171450" defTabSz="933237">
              <a:defRPr/>
            </a:pPr>
            <a:r>
              <a:rPr lang="en-US" sz="2400" dirty="0"/>
              <a:t>The conditions of each unit have been deemed decent, safe, and sanitary.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E78F65-2EB9-484A-991B-7585E6106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14879-7CE4-4257-95B7-4DC08BC15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89990B3-31B5-4C0C-A3EA-A78783AE9D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4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25"/>
    </mc:Choice>
    <mc:Fallback xmlns="">
      <p:transition spd="slow" advTm="19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B</a:t>
            </a:r>
            <a:br>
              <a:rPr lang="en-US" b="1" dirty="0"/>
            </a:br>
            <a:r>
              <a:rPr lang="en-US" sz="2700" b="1" dirty="0"/>
              <a:t>Compliant with Decent, Safe, &amp; Sanitary – All IHDA Properties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2360228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Complete this section if you have </a:t>
            </a:r>
            <a:r>
              <a:rPr lang="en-US" sz="1600" u="sng" dirty="0"/>
              <a:t>any type of IHDA funding </a:t>
            </a:r>
            <a:r>
              <a:rPr lang="en-US" sz="1600" dirty="0"/>
              <a:t>including IHDA HOME.</a:t>
            </a:r>
          </a:p>
          <a:p>
            <a:r>
              <a:rPr lang="en-US" sz="1600" dirty="0"/>
              <a:t>Enter the compliance year being covered. This is the prior year that compliance is being submitted for (2020). </a:t>
            </a:r>
          </a:p>
          <a:p>
            <a:r>
              <a:rPr lang="en-US" sz="1600" dirty="0"/>
              <a:t>Certify that the development has been inspected and all units meet the Decent, Safe &amp; Sanitary requirements set forth by IHDA.</a:t>
            </a:r>
          </a:p>
          <a:p>
            <a:r>
              <a:rPr lang="en-US" sz="1600" dirty="0"/>
              <a:t>Maintain copies of the inspection reports in the resident files for three-years.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2369140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Do not leave the fillable portion of the Section B blank.</a:t>
            </a:r>
          </a:p>
          <a:p>
            <a:r>
              <a:rPr lang="en-US" sz="1600" dirty="0"/>
              <a:t>Do not enter the current year (2021) on the blank line.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C9A78D-6642-4095-936B-A31E45597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6077" y="3652544"/>
            <a:ext cx="6267450" cy="1838325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724E585E-AF6D-40AC-B5D1-36B2293D8D06}"/>
              </a:ext>
            </a:extLst>
          </p:cNvPr>
          <p:cNvSpPr/>
          <p:nvPr/>
        </p:nvSpPr>
        <p:spPr>
          <a:xfrm>
            <a:off x="7776754" y="3429000"/>
            <a:ext cx="753291" cy="7637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EA60816B-9B2B-4095-B1A2-59E890AFBFCA}"/>
              </a:ext>
            </a:extLst>
          </p:cNvPr>
          <p:cNvSpPr/>
          <p:nvPr/>
        </p:nvSpPr>
        <p:spPr>
          <a:xfrm>
            <a:off x="9112715" y="3494563"/>
            <a:ext cx="2348564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Enter “2020”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7F08C4-4465-4DAF-92CF-85CE5372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3CA245-5DDD-434E-B21D-790E6D999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ECD12A32-2B29-4D31-AC01-062E095F22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1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549"/>
    </mc:Choice>
    <mc:Fallback xmlns="">
      <p:transition spd="slow" advTm="34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C</a:t>
            </a:r>
            <a:br>
              <a:rPr lang="en-US" b="1" dirty="0"/>
            </a:br>
            <a:r>
              <a:rPr lang="en-US" sz="2700" b="1" dirty="0"/>
              <a:t>Income &amp; Rent Limitations – IHDA HOME Funded Properties</a:t>
            </a:r>
            <a:endParaRPr lang="en-US" b="1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D2EC91E-84B1-4EC5-8FCB-832BB7055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6000" b="0" dirty="0"/>
              <a:t>In Section C certifies that the development :</a:t>
            </a:r>
          </a:p>
          <a:p>
            <a:pPr marL="171450" indent="-171450"/>
            <a:r>
              <a:rPr lang="en-US" sz="6000" dirty="0"/>
              <a:t>Was continually in compliance with the IHDA HOME-specific requirements.</a:t>
            </a:r>
            <a:endParaRPr lang="en-US" sz="6000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6000" b="0" dirty="0"/>
              <a:t>Was in continual compliance with income and rent limits (that includes the utility allowance).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6000" b="0" dirty="0"/>
              <a:t>Provided the applicant/tenant with a lease agreement.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6000" b="0" dirty="0"/>
              <a:t>That income was certified prior to move-in and recertifications occurred annually.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6000" b="0" dirty="0"/>
              <a:t>The developer communicated any rent increases within 30 days of implementation.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6000" b="0" dirty="0"/>
              <a:t>That the development retains certification/recertification records for at least 3 yrs.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E78F65-2EB9-484A-991B-7585E6106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14879-7CE4-4257-95B7-4DC08BC15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12</a:t>
            </a:fld>
            <a:endParaRPr lang="en-US" dirty="0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2082B469-C5C8-4C8B-98F8-823DC39508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34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03"/>
    </mc:Choice>
    <mc:Fallback xmlns="">
      <p:transition spd="slow" advTm="58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C</a:t>
            </a:r>
            <a:br>
              <a:rPr lang="en-US" b="1" dirty="0"/>
            </a:br>
            <a:r>
              <a:rPr lang="en-US" sz="2700" b="1" dirty="0"/>
              <a:t>Income &amp; Rent Limitations – ONLY IHDA-HOME Funded Properties</a:t>
            </a:r>
            <a:endParaRPr lang="en-US" b="1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2360228"/>
          </a:xfrm>
        </p:spPr>
        <p:txBody>
          <a:bodyPr>
            <a:normAutofit/>
          </a:bodyPr>
          <a:lstStyle/>
          <a:p>
            <a:r>
              <a:rPr lang="en-US" sz="1600" dirty="0"/>
              <a:t>Check the first box, If you DO NOT have HOME funding from another source like DuPage County or Cook County.</a:t>
            </a:r>
          </a:p>
          <a:p>
            <a:r>
              <a:rPr lang="en-US" sz="1600" dirty="0"/>
              <a:t>Check only </a:t>
            </a:r>
            <a:r>
              <a:rPr lang="en-US" sz="1600" b="1" dirty="0"/>
              <a:t>one</a:t>
            </a:r>
            <a:r>
              <a:rPr lang="en-US" sz="1600" dirty="0"/>
              <a:t> box that is applicable to the project.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Check Box 1 IF your development </a:t>
            </a:r>
            <a:r>
              <a:rPr lang="en-US" sz="1600" u="sng" dirty="0"/>
              <a:t>IS NOT</a:t>
            </a:r>
            <a:r>
              <a:rPr lang="en-US" sz="1600" dirty="0"/>
              <a:t> IHDA-HOME or HOME funded. Skip Section “C”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Check Box 2 IF your development </a:t>
            </a:r>
            <a:r>
              <a:rPr lang="en-US" sz="1600" u="sng" dirty="0"/>
              <a:t>IS</a:t>
            </a:r>
            <a:r>
              <a:rPr lang="en-US" sz="1600" dirty="0"/>
              <a:t> HOME funded. </a:t>
            </a:r>
          </a:p>
          <a:p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2369140"/>
          </a:xfrm>
        </p:spPr>
        <p:txBody>
          <a:bodyPr>
            <a:normAutofit/>
          </a:bodyPr>
          <a:lstStyle/>
          <a:p>
            <a:r>
              <a:rPr lang="en-US" sz="1600" dirty="0"/>
              <a:t>Do not select the incorrect box pertaining to the project. It will be returned to the Owner/Agent for corrections. </a:t>
            </a:r>
          </a:p>
          <a:p>
            <a:r>
              <a:rPr lang="en-US" sz="1600" dirty="0"/>
              <a:t>Do not enter the current year (2021) on the blank line.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877B95-F654-48E3-8CA2-DE64E832C6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278" y="3784223"/>
            <a:ext cx="6029325" cy="275272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8BCFBB6E-0671-43B6-BA7F-E473FA055CAA}"/>
              </a:ext>
            </a:extLst>
          </p:cNvPr>
          <p:cNvSpPr/>
          <p:nvPr/>
        </p:nvSpPr>
        <p:spPr>
          <a:xfrm>
            <a:off x="7702730" y="4753995"/>
            <a:ext cx="753291" cy="7637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FEE5CD1-79EE-4300-AA69-5BE7F5D806C4}"/>
              </a:ext>
            </a:extLst>
          </p:cNvPr>
          <p:cNvSpPr/>
          <p:nvPr/>
        </p:nvSpPr>
        <p:spPr>
          <a:xfrm>
            <a:off x="4885508" y="5931355"/>
            <a:ext cx="753291" cy="7637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C7A3556D-6164-4B4B-A7F1-62F8661821AC}"/>
              </a:ext>
            </a:extLst>
          </p:cNvPr>
          <p:cNvSpPr/>
          <p:nvPr/>
        </p:nvSpPr>
        <p:spPr>
          <a:xfrm>
            <a:off x="8610600" y="4840249"/>
            <a:ext cx="1751798" cy="53461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Enter “2020”</a:t>
            </a:r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7AEA02CC-7EBE-4128-A2DA-D7ADCC9C19B2}"/>
              </a:ext>
            </a:extLst>
          </p:cNvPr>
          <p:cNvSpPr/>
          <p:nvPr/>
        </p:nvSpPr>
        <p:spPr>
          <a:xfrm>
            <a:off x="5677304" y="6128657"/>
            <a:ext cx="1751798" cy="53461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Enter “2020”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FDCC2-AF50-4724-AF56-FE12BC04E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13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C2CE6FE-6477-4C7E-94B0-784EE1CEF2E2}"/>
              </a:ext>
            </a:extLst>
          </p:cNvPr>
          <p:cNvCxnSpPr/>
          <p:nvPr/>
        </p:nvCxnSpPr>
        <p:spPr>
          <a:xfrm>
            <a:off x="5255046" y="4505899"/>
            <a:ext cx="38375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D4ED00-CADA-48D7-8408-C6B5C7D4C469}"/>
              </a:ext>
            </a:extLst>
          </p:cNvPr>
          <p:cNvCxnSpPr>
            <a:cxnSpLocks/>
          </p:cNvCxnSpPr>
          <p:nvPr/>
        </p:nvCxnSpPr>
        <p:spPr>
          <a:xfrm>
            <a:off x="5255046" y="4838413"/>
            <a:ext cx="23135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35956-2782-4798-AF82-C5BE54046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1512" y="6356350"/>
            <a:ext cx="1853967" cy="365125"/>
          </a:xfrm>
        </p:spPr>
        <p:txBody>
          <a:bodyPr/>
          <a:lstStyle/>
          <a:p>
            <a:r>
              <a:rPr lang="en-US" dirty="0"/>
              <a:t>January  2021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59088C0-09C3-4349-B436-A0740F9B44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949798" y="2798194"/>
            <a:ext cx="1898904" cy="1828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A97DAFA-F404-4B94-8043-6272D6B5B3B3}"/>
              </a:ext>
            </a:extLst>
          </p:cNvPr>
          <p:cNvSpPr txBox="1"/>
          <p:nvPr/>
        </p:nvSpPr>
        <p:spPr>
          <a:xfrm>
            <a:off x="9193707" y="3335347"/>
            <a:ext cx="15345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Remember to:</a:t>
            </a:r>
          </a:p>
          <a:p>
            <a:pPr algn="ctr"/>
            <a:r>
              <a:rPr lang="en-US" dirty="0"/>
              <a:t>Submit your </a:t>
            </a:r>
          </a:p>
          <a:p>
            <a:pPr algn="ctr"/>
            <a:r>
              <a:rPr lang="en-US" dirty="0"/>
              <a:t>TST2 via BDS.</a:t>
            </a:r>
          </a:p>
        </p:txBody>
      </p:sp>
      <p:pic>
        <p:nvPicPr>
          <p:cNvPr id="25" name="Audio 24">
            <a:hlinkClick r:id="" action="ppaction://media"/>
            <a:extLst>
              <a:ext uri="{FF2B5EF4-FFF2-40B4-BE49-F238E27FC236}">
                <a16:creationId xmlns:a16="http://schemas.microsoft.com/office/drawing/2014/main" id="{70D625C1-BB0D-4407-A805-0ED3CE39D2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47"/>
    </mc:Choice>
    <mc:Fallback xmlns="">
      <p:transition spd="slow" advTm="94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C</a:t>
            </a:r>
            <a:br>
              <a:rPr lang="en-US" b="1" dirty="0"/>
            </a:br>
            <a:r>
              <a:rPr lang="en-US" sz="2700" b="1" dirty="0"/>
              <a:t>Income &amp; Rent Limitations – IHDA </a:t>
            </a:r>
            <a:r>
              <a:rPr lang="en-US" sz="2700" b="1" u="sng" dirty="0"/>
              <a:t>HOME</a:t>
            </a:r>
            <a:r>
              <a:rPr lang="en-US" sz="2700" b="1" dirty="0"/>
              <a:t> Funded Properties</a:t>
            </a:r>
            <a:endParaRPr lang="en-US" b="1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2360228"/>
          </a:xfrm>
        </p:spPr>
        <p:txBody>
          <a:bodyPr>
            <a:normAutofit/>
          </a:bodyPr>
          <a:lstStyle/>
          <a:p>
            <a:r>
              <a:rPr lang="en-US" sz="1800" dirty="0"/>
              <a:t>If your development has IHDA-HOME funding complete this chart.</a:t>
            </a:r>
          </a:p>
          <a:p>
            <a:r>
              <a:rPr lang="en-US" sz="1800" dirty="0"/>
              <a:t>List the accurate breakdown of the project’s unit allocations in relation to the compliance year (2020).</a:t>
            </a:r>
          </a:p>
          <a:p>
            <a:r>
              <a:rPr lang="en-US" sz="1800" dirty="0"/>
              <a:t>Check the 2020 unit allocations against the Regulatory and/or Land Use Restriction Agreement for accuracy. 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55510" y="1488962"/>
            <a:ext cx="5477690" cy="2369140"/>
          </a:xfrm>
        </p:spPr>
        <p:txBody>
          <a:bodyPr>
            <a:normAutofit/>
          </a:bodyPr>
          <a:lstStyle/>
          <a:p>
            <a:r>
              <a:rPr lang="en-US" sz="1800" dirty="0"/>
              <a:t>Do not complete this section if you </a:t>
            </a:r>
            <a:r>
              <a:rPr lang="en-US" sz="1800" b="1" u="sng" dirty="0"/>
              <a:t>do not</a:t>
            </a:r>
            <a:r>
              <a:rPr lang="en-US" sz="1800" b="1" dirty="0"/>
              <a:t> </a:t>
            </a:r>
            <a:r>
              <a:rPr lang="en-US" sz="1800" dirty="0"/>
              <a:t>have IHDA HOME funding. </a:t>
            </a:r>
          </a:p>
          <a:p>
            <a:r>
              <a:rPr lang="en-US" sz="1800" dirty="0"/>
              <a:t>Do not include units </a:t>
            </a:r>
            <a:r>
              <a:rPr lang="en-US" sz="1800" u="sng" dirty="0"/>
              <a:t>that are not </a:t>
            </a:r>
            <a:r>
              <a:rPr lang="en-US" sz="1800" dirty="0"/>
              <a:t>Low or High HOME units in the project. </a:t>
            </a:r>
          </a:p>
          <a:p>
            <a:r>
              <a:rPr lang="en-US" sz="1800" dirty="0"/>
              <a:t>Do not add HOME funds from other Participating Jurisdictions/Funding Sources (e.g., not cook county, not DuPage county).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14879-7CE4-4257-95B7-4DC08BC15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8A76C9B-AE20-4E24-B0F2-BA7CA4FAD2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066917"/>
              </p:ext>
            </p:extLst>
          </p:nvPr>
        </p:nvGraphicFramePr>
        <p:xfrm>
          <a:off x="2397761" y="3915182"/>
          <a:ext cx="4693920" cy="19268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75279">
                  <a:extLst>
                    <a:ext uri="{9D8B030D-6E8A-4147-A177-3AD203B41FA5}">
                      <a16:colId xmlns:a16="http://schemas.microsoft.com/office/drawing/2014/main" val="325159646"/>
                    </a:ext>
                  </a:extLst>
                </a:gridCol>
                <a:gridCol w="1818641">
                  <a:extLst>
                    <a:ext uri="{9D8B030D-6E8A-4147-A177-3AD203B41FA5}">
                      <a16:colId xmlns:a16="http://schemas.microsoft.com/office/drawing/2014/main" val="3337902817"/>
                    </a:ext>
                  </a:extLst>
                </a:gridCol>
              </a:tblGrid>
              <a:tr h="411791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Number of Units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290656"/>
                  </a:ext>
                </a:extLst>
              </a:tr>
              <a:tr h="467541">
                <a:tc>
                  <a:txBody>
                    <a:bodyPr/>
                    <a:lstStyle/>
                    <a:p>
                      <a:r>
                        <a:rPr lang="en-US" sz="1800" dirty="0"/>
                        <a:t>Total HOME Units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292848"/>
                  </a:ext>
                </a:extLst>
              </a:tr>
              <a:tr h="452930">
                <a:tc>
                  <a:txBody>
                    <a:bodyPr/>
                    <a:lstStyle/>
                    <a:p>
                      <a:r>
                        <a:rPr lang="en-US" sz="1800" dirty="0"/>
                        <a:t>Low HOME (Very Low)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972928"/>
                  </a:ext>
                </a:extLst>
              </a:tr>
              <a:tr h="594556">
                <a:tc>
                  <a:txBody>
                    <a:bodyPr/>
                    <a:lstStyle/>
                    <a:p>
                      <a:r>
                        <a:rPr lang="en-US" sz="1800" dirty="0"/>
                        <a:t>High HOME (Low)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73453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E6B5467-A9B7-4F6C-B0D2-94BE69E9826B}"/>
              </a:ext>
            </a:extLst>
          </p:cNvPr>
          <p:cNvSpPr txBox="1"/>
          <p:nvPr/>
        </p:nvSpPr>
        <p:spPr>
          <a:xfrm>
            <a:off x="7346640" y="4240870"/>
            <a:ext cx="2357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Calculating Total Units</a:t>
            </a:r>
          </a:p>
          <a:p>
            <a:pPr algn="ctr"/>
            <a:r>
              <a:rPr lang="en-US" dirty="0"/>
              <a:t>High HOME </a:t>
            </a:r>
          </a:p>
          <a:p>
            <a:pPr algn="ctr"/>
            <a:r>
              <a:rPr lang="en-US" dirty="0"/>
              <a:t>+ </a:t>
            </a:r>
          </a:p>
          <a:p>
            <a:pPr algn="ctr"/>
            <a:r>
              <a:rPr lang="en-US" u="sng" dirty="0"/>
              <a:t>Low HOME </a:t>
            </a:r>
          </a:p>
          <a:p>
            <a:r>
              <a:rPr lang="en-US" dirty="0"/>
              <a:t>= Total HOME Units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E78F65-2EB9-484A-991B-7585E6106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62335691-E632-41C6-90AD-5560E813CF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379"/>
    </mc:Choice>
    <mc:Fallback xmlns="">
      <p:transition spd="slow" advTm="57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B6BA7-1BDA-4795-8366-8CF9D8C10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D</a:t>
            </a:r>
            <a:br>
              <a:rPr lang="en-US" b="1" dirty="0"/>
            </a:br>
            <a:r>
              <a:rPr lang="en-US" sz="2700" b="1" dirty="0"/>
              <a:t>Lead Based Paint – CDBG/HOME/NHTF/NSP/Sec 8 and 811 PRA Properties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1743E-E53D-400D-9787-9E37EAFC9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Certifies that the development:</a:t>
            </a:r>
          </a:p>
          <a:p>
            <a:pPr marL="171450" indent="-171450"/>
            <a:r>
              <a:rPr lang="en-US" sz="2400" dirty="0"/>
              <a:t>Does not present a lead-based paint hazard to young children. </a:t>
            </a:r>
          </a:p>
          <a:p>
            <a:pPr marL="171450" indent="-171450"/>
            <a:r>
              <a:rPr lang="en-US" sz="2400" dirty="0"/>
              <a:t>Made existing and prospective tenants aware of any potential lead-based paint hazard that may be present in the housing units.</a:t>
            </a:r>
          </a:p>
          <a:p>
            <a:pPr marL="171450" indent="-171450"/>
            <a:r>
              <a:rPr lang="en-US" sz="2400" dirty="0"/>
              <a:t>Gave tenants information regarding lead-based paint hazards either through a HUD or National Lead Information Center brochure.</a:t>
            </a:r>
          </a:p>
          <a:p>
            <a:pPr marL="171450" indent="-171450"/>
            <a:r>
              <a:rPr lang="en-US" sz="2400" dirty="0"/>
              <a:t>Complied with all applicable requirements including risk assessment and reevaluation, inspection, interim controls, abatement, clearance, etc.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B0F953-600C-4E48-8D4C-0A6705784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EF69B3-22B1-4CCE-9F26-D69B53D89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15</a:t>
            </a:fld>
            <a:endParaRPr lang="en-US" dirty="0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3A208961-1CBD-4C89-9B3D-60DB747B5B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1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91"/>
    </mc:Choice>
    <mc:Fallback xmlns="">
      <p:transition spd="slow" advTm="51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D</a:t>
            </a:r>
            <a:br>
              <a:rPr lang="en-US" b="1" dirty="0"/>
            </a:br>
            <a:r>
              <a:rPr lang="en-US" sz="2700" b="1" dirty="0"/>
              <a:t>Lead Based Paint – CDBG/HOME/NHTF/NSP/Sec 8 and 811 PRA Properties</a:t>
            </a:r>
            <a:endParaRPr lang="en-US" b="1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3"/>
            <a:ext cx="5401492" cy="2161357"/>
          </a:xfrm>
        </p:spPr>
        <p:txBody>
          <a:bodyPr>
            <a:noAutofit/>
          </a:bodyPr>
          <a:lstStyle/>
          <a:p>
            <a:r>
              <a:rPr lang="en-US" sz="1600" dirty="0"/>
              <a:t>This section applies to Federally Assisted properties with programs listed below.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CDBG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HOME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NHTF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NSP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Section 8/236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Section 811 PRA</a:t>
            </a:r>
          </a:p>
          <a:p>
            <a:r>
              <a:rPr lang="en-US" sz="1600" dirty="0"/>
              <a:t>Select the box the most represents your project.</a:t>
            </a:r>
          </a:p>
          <a:p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Autofit/>
          </a:bodyPr>
          <a:lstStyle/>
          <a:p>
            <a:r>
              <a:rPr lang="en-US" sz="1600" dirty="0"/>
              <a:t>Do not leave ANY of the boxes blank if you have one of the listed federal programs. </a:t>
            </a:r>
          </a:p>
          <a:p>
            <a:r>
              <a:rPr lang="en-US" sz="1600" dirty="0"/>
              <a:t>Do not check a box that does not represent your project accurately. </a:t>
            </a:r>
          </a:p>
          <a:p>
            <a:r>
              <a:rPr lang="en-US" sz="1600" dirty="0"/>
              <a:t>Do not check more than one box.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714508-08E4-43EC-B738-A105FF85B0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241" y="3205480"/>
            <a:ext cx="6246449" cy="26853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0D8D20-B45B-4B92-8ACE-FB31C0154142}"/>
              </a:ext>
            </a:extLst>
          </p:cNvPr>
          <p:cNvSpPr txBox="1"/>
          <p:nvPr/>
        </p:nvSpPr>
        <p:spPr>
          <a:xfrm>
            <a:off x="2485790" y="4548174"/>
            <a:ext cx="3253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</a:rPr>
              <a:t>One of the three boxes must be checked </a:t>
            </a:r>
          </a:p>
          <a:p>
            <a:pPr algn="ctr"/>
            <a:r>
              <a:rPr lang="en-US" sz="1400" b="1" dirty="0">
                <a:solidFill>
                  <a:srgbClr val="FF0000"/>
                </a:solidFill>
              </a:rPr>
              <a:t>or the form is incomplete</a:t>
            </a:r>
            <a:r>
              <a:rPr lang="en-US" sz="1400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5DFF3-8C4B-4A0B-AE75-72CB28FD1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E4D7E6-0A01-49E8-BB4B-0F89AC141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36BE5024-418D-4B49-BD95-71E7E2E8A7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9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435"/>
    </mc:Choice>
    <mc:Fallback xmlns="">
      <p:transition spd="slow" advTm="121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Signature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2804160"/>
          </a:xfrm>
        </p:spPr>
        <p:txBody>
          <a:bodyPr>
            <a:normAutofit/>
          </a:bodyPr>
          <a:lstStyle/>
          <a:p>
            <a:r>
              <a:rPr lang="en-US" sz="2000" dirty="0"/>
              <a:t>Complete the signature, name, title, and date at the end of the Certificate. </a:t>
            </a:r>
          </a:p>
          <a:p>
            <a:r>
              <a:rPr lang="en-US" sz="2000" dirty="0"/>
              <a:t>Completing the signature portion certifies the Owner/Agent compliance. </a:t>
            </a:r>
          </a:p>
          <a:p>
            <a:pPr lvl="1"/>
            <a:endParaRPr lang="en-US" sz="10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2369140"/>
          </a:xfrm>
        </p:spPr>
        <p:txBody>
          <a:bodyPr>
            <a:normAutofit/>
          </a:bodyPr>
          <a:lstStyle/>
          <a:p>
            <a:r>
              <a:rPr lang="en-US" sz="2000" dirty="0"/>
              <a:t>Do not leave the signature lines blank. It will be returned if not complete.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24249C-8945-4DCC-9774-4DD5FC35BC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0" y="2938326"/>
            <a:ext cx="3762375" cy="18573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8ED5AE-B544-4213-BDD3-9443B5A220FC}"/>
              </a:ext>
            </a:extLst>
          </p:cNvPr>
          <p:cNvSpPr txBox="1"/>
          <p:nvPr/>
        </p:nvSpPr>
        <p:spPr>
          <a:xfrm>
            <a:off x="260443" y="5049419"/>
            <a:ext cx="11667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By signing the Consolidated Certificate of Compliance the Owner or Agent is certifying compliance.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Signature is required.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F4244D-D543-4EF8-A44C-D6F2D5BB2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6F016-58BF-409B-9BAE-892E1803A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018CCA-73E6-4BFA-842D-A735C49991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99"/>
    </mc:Choice>
    <mc:Fallback xmlns="">
      <p:transition spd="slow" advTm="31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4A51A-9AD3-4E8B-B625-6981A16B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ECC7-217B-4799-8BE3-73F3B195675D}" type="slidenum">
              <a:rPr lang="en-US" smtClean="0"/>
              <a:t>18</a:t>
            </a:fld>
            <a:endParaRPr lang="en-US" dirty="0"/>
          </a:p>
        </p:txBody>
      </p:sp>
      <p:pic>
        <p:nvPicPr>
          <p:cNvPr id="12" name="Content Placeholder 13">
            <a:extLst>
              <a:ext uri="{FF2B5EF4-FFF2-40B4-BE49-F238E27FC236}">
                <a16:creationId xmlns:a16="http://schemas.microsoft.com/office/drawing/2014/main" id="{D03C2E0C-13F1-42AD-94CB-F602EDAEF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67756" y="306192"/>
            <a:ext cx="5334000" cy="2238375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99CC9E-6CDB-4EB9-A3EB-19EB036EDB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131871" y="1671203"/>
            <a:ext cx="4957458" cy="46851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BC086F-FDDC-4E79-9B3C-933670CC56E2}"/>
              </a:ext>
            </a:extLst>
          </p:cNvPr>
          <p:cNvSpPr txBox="1"/>
          <p:nvPr/>
        </p:nvSpPr>
        <p:spPr>
          <a:xfrm>
            <a:off x="2714625" y="6624637"/>
            <a:ext cx="67627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://pngimg.com/download/19972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nc/3.0/"/>
              </a:rPr>
              <a:t>CC BY-NC</a:t>
            </a:r>
            <a:endParaRPr lang="en-US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C74E12-4769-4C44-9EA1-1AD3ACE1991E}"/>
              </a:ext>
            </a:extLst>
          </p:cNvPr>
          <p:cNvSpPr txBox="1"/>
          <p:nvPr/>
        </p:nvSpPr>
        <p:spPr>
          <a:xfrm>
            <a:off x="667756" y="3050075"/>
            <a:ext cx="55565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highlight>
                  <a:srgbClr val="FFFF00"/>
                </a:highlight>
              </a:rPr>
              <a:t>Submit questions to: </a:t>
            </a:r>
            <a:r>
              <a:rPr lang="en-US" sz="4000" dirty="0">
                <a:highlight>
                  <a:srgbClr val="FFFF00"/>
                </a:highlight>
                <a:hlinkClick r:id="rId9"/>
              </a:rPr>
              <a:t>learninglab@ihda.org</a:t>
            </a:r>
            <a:endParaRPr lang="en-US" sz="4000" dirty="0">
              <a:highlight>
                <a:srgbClr val="FFFF00"/>
              </a:highlight>
            </a:endParaRPr>
          </a:p>
          <a:p>
            <a:pPr algn="ctr"/>
            <a:endParaRPr lang="en-US" sz="4000" dirty="0">
              <a:highlight>
                <a:srgbClr val="FFFF00"/>
              </a:highlight>
            </a:endParaRPr>
          </a:p>
          <a:p>
            <a:r>
              <a:rPr lang="en-US" b="1" dirty="0">
                <a:highlight>
                  <a:srgbClr val="FFFF00"/>
                </a:highlight>
              </a:rPr>
              <a:t>Subject Header: Q/A Consolidated </a:t>
            </a:r>
            <a:r>
              <a:rPr lang="en-US" b="1" dirty="0"/>
              <a:t>Certificate of Compliance Form Training</a:t>
            </a:r>
          </a:p>
          <a:p>
            <a:pPr algn="ctr"/>
            <a:endParaRPr lang="en-US" sz="4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65F8BA-BE19-49BE-B130-7C6BA931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73BF61A5-4291-4089-A5EB-27DF2478AC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60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660"/>
    </mc:Choice>
    <mc:Fallback xmlns="">
      <p:transition spd="slow" advTm="33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2009A-0E78-4C3B-9DAC-D25F4F2C2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400" b="1" dirty="0"/>
              <a:t>IHDA Compliance:</a:t>
            </a:r>
          </a:p>
          <a:p>
            <a:pPr marL="0" indent="0" algn="ctr">
              <a:buNone/>
            </a:pPr>
            <a:r>
              <a:rPr lang="en-US" sz="4400" b="1" dirty="0"/>
              <a:t>Section 8 30% Income Targeting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FBE954-1E7D-4639-8611-2BF8582C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5B180-D4A9-44CE-87B3-8E4BB78D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19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DE5EAF-137E-4BF7-B6AE-FAF03AA9A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A218A1-A60B-4B13-B522-96DC0B74E5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48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11"/>
    </mc:Choice>
    <mc:Fallback xmlns="">
      <p:transition spd="slow" advTm="6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04998-9832-4CAA-8BF8-C4387E8B4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Shout Out: IHDA Compliance Analysts!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EEEC3-36D7-433E-8B46-3473A9D7C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Jacob Fisher</a:t>
            </a:r>
          </a:p>
          <a:p>
            <a:r>
              <a:rPr lang="en-US" dirty="0"/>
              <a:t>Lindsay Rogers</a:t>
            </a:r>
          </a:p>
          <a:p>
            <a:r>
              <a:rPr lang="en-US" dirty="0"/>
              <a:t>Takiesha Champion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CFC3F6-9F53-4DF9-B0DA-3394FFAE3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10796" y="2129589"/>
            <a:ext cx="6099766" cy="404737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84F20-C243-4823-BD1E-B6441332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2592E-4775-4374-A0E5-653AF0AA6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79DCA40D-D11A-4292-AEB4-B5B162ED8D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5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71"/>
    </mc:Choice>
    <mc:Fallback xmlns="">
      <p:transition spd="slow" advTm="31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D7223-33EF-4AC9-8CA8-64564AB78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Section 8 Income Targeting</a:t>
            </a:r>
            <a:br>
              <a:rPr lang="en-US" b="1" dirty="0"/>
            </a:br>
            <a:r>
              <a:rPr lang="en-US" sz="2700" b="1" dirty="0"/>
              <a:t>Compliance with 30% Extremely Low-Income Targeting Requirement</a:t>
            </a:r>
            <a:endParaRPr lang="en-US" sz="27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608CC-192D-496E-8DF7-818DC95129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Evaluates compliance to determine</a:t>
            </a:r>
          </a:p>
          <a:p>
            <a:r>
              <a:rPr lang="en-US" dirty="0"/>
              <a:t>If 40% of annual Section 8 moves-in for extremely low-income (ELI) applicants are at/below 30% AMI.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Special Note: </a:t>
            </a:r>
          </a:p>
          <a:p>
            <a:r>
              <a:rPr lang="en-US" dirty="0"/>
              <a:t>If your development DOES NOT meet the 40% requirement complete Questions 2 &amp; 3 on the form.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Must provide documentation of marketing / outreach efforts to ensure that this requirement is going to be met.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That the development is maintaining a waitlist for extremely low-income (ELI) applicants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B9B4DD-845D-4636-9D7D-1A0E97FF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8D20BC-2301-4EF7-B0E7-38D35B20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20</a:t>
            </a:fld>
            <a:endParaRPr lang="en-US" dirty="0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6B9BF591-020C-4B6E-9DF7-C751831F0A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2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480"/>
    </mc:Choice>
    <mc:Fallback xmlns="">
      <p:transition spd="slow" advTm="39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Section 8 Income Targeting</a:t>
            </a:r>
            <a:br>
              <a:rPr lang="en-US" b="1" dirty="0"/>
            </a:br>
            <a:r>
              <a:rPr lang="en-US" sz="2700" b="1" dirty="0"/>
              <a:t>Compliance with 30% Income Targeting Requirement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1583649"/>
          </a:xfrm>
        </p:spPr>
        <p:txBody>
          <a:bodyPr>
            <a:noAutofit/>
          </a:bodyPr>
          <a:lstStyle/>
          <a:p>
            <a:r>
              <a:rPr lang="en-US" sz="1800" dirty="0"/>
              <a:t>Form evaluates compliance with the 30%  Income Targeting requirement.</a:t>
            </a:r>
          </a:p>
          <a:p>
            <a:r>
              <a:rPr lang="en-US" sz="1800" dirty="0"/>
              <a:t>Make sure development name matches the Compliance Guide and DMS where applicable.</a:t>
            </a:r>
          </a:p>
          <a:p>
            <a:r>
              <a:rPr lang="en-US" sz="1800" dirty="0"/>
              <a:t>Owner/Agent should enter all PIDs affiliated with this development.</a:t>
            </a:r>
          </a:p>
          <a:p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rmAutofit/>
          </a:bodyPr>
          <a:lstStyle/>
          <a:p>
            <a:r>
              <a:rPr lang="en-US" sz="1800" dirty="0"/>
              <a:t>Do not enter incorrect or incomplete information.</a:t>
            </a:r>
          </a:p>
          <a:p>
            <a:r>
              <a:rPr lang="en-US" sz="1800" dirty="0"/>
              <a:t>Do not leave these fields blank.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5650AE6-644C-41C1-A046-7D59E72D73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8621" y="3516951"/>
            <a:ext cx="5350164" cy="132902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01100A-47B2-4F26-B1B9-BF0F6D85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6F1AA2-BFC4-496D-9E75-43EB84FEC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CC9421-DAFE-477C-95BD-AEDEFDF73360}"/>
              </a:ext>
            </a:extLst>
          </p:cNvPr>
          <p:cNvSpPr txBox="1"/>
          <p:nvPr/>
        </p:nvSpPr>
        <p:spPr>
          <a:xfrm>
            <a:off x="4881489" y="3896751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4753F846-9F73-48B8-918B-28D69724CB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47"/>
    </mc:Choice>
    <mc:Fallback xmlns="">
      <p:transition spd="slow" advTm="26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Section 8 Income Targeting</a:t>
            </a:r>
            <a:br>
              <a:rPr lang="en-US" b="1" dirty="0"/>
            </a:br>
            <a:r>
              <a:rPr lang="en-US" sz="2700" b="1" dirty="0"/>
              <a:t>Compliance with 30% Income Targeting Requirement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4508" y="1488962"/>
            <a:ext cx="5439592" cy="1754326"/>
          </a:xfrm>
        </p:spPr>
        <p:txBody>
          <a:bodyPr>
            <a:noAutofit/>
          </a:bodyPr>
          <a:lstStyle/>
          <a:p>
            <a:r>
              <a:rPr lang="en-US" sz="1800" dirty="0"/>
              <a:t>Refer to 2020 Tenant Income when completing this form (i.e., YARDI or your Tenant Profile Compliance Form TST-2).</a:t>
            </a:r>
          </a:p>
          <a:p>
            <a:r>
              <a:rPr lang="en-US" sz="1800" dirty="0"/>
              <a:t>Complete Question 2 &amp; 3 if your development </a:t>
            </a:r>
            <a:r>
              <a:rPr lang="en-US" sz="1800" u="sng" dirty="0"/>
              <a:t>DOES NOT </a:t>
            </a:r>
            <a:r>
              <a:rPr lang="en-US" sz="1800" dirty="0"/>
              <a:t>the 40% requirement, If you answered “No” your percentage is </a:t>
            </a:r>
            <a:r>
              <a:rPr lang="en-US" sz="1800" u="sng" dirty="0"/>
              <a:t>less</a:t>
            </a:r>
            <a:r>
              <a:rPr lang="en-US" sz="1800" dirty="0"/>
              <a:t> than 40%</a:t>
            </a:r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Autofit/>
          </a:bodyPr>
          <a:lstStyle/>
          <a:p>
            <a:r>
              <a:rPr lang="en-US" sz="1800" dirty="0"/>
              <a:t>Do not leave this section blank.</a:t>
            </a:r>
          </a:p>
          <a:p>
            <a:r>
              <a:rPr lang="en-US" sz="1800" dirty="0"/>
              <a:t>Do not enter incorrect information or calculations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939942-9E83-4948-8748-9D033063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4C71A7-6D6E-4E56-B335-FA4292770D5D}"/>
              </a:ext>
            </a:extLst>
          </p:cNvPr>
          <p:cNvSpPr txBox="1"/>
          <p:nvPr/>
        </p:nvSpPr>
        <p:spPr>
          <a:xfrm>
            <a:off x="836611" y="3319451"/>
            <a:ext cx="36628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Example:</a:t>
            </a:r>
            <a:br>
              <a:rPr lang="en-US" dirty="0"/>
            </a:br>
            <a:r>
              <a:rPr lang="en-US" dirty="0"/>
              <a:t>Mary Street Apartments has 20 total Section 8 units; with 10 total “Extremely Low Section-8 New Move-ins” in 2020. What is the % of ELI in 2020.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0-39% ELI =No (answer 2 &amp; 3)</a:t>
            </a:r>
          </a:p>
          <a:p>
            <a:r>
              <a:rPr lang="en-US" dirty="0">
                <a:solidFill>
                  <a:srgbClr val="FF0000"/>
                </a:solidFill>
              </a:rPr>
              <a:t>40%+ ELI = Yes (don’t answer 2 &amp; 3)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FD05AC-BB16-4E41-BF9D-011EB2B95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24" name="Audio 23">
            <a:hlinkClick r:id="" action="ppaction://media"/>
            <a:extLst>
              <a:ext uri="{FF2B5EF4-FFF2-40B4-BE49-F238E27FC236}">
                <a16:creationId xmlns:a16="http://schemas.microsoft.com/office/drawing/2014/main" id="{913BE861-0101-452B-937C-2722BDDED3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27" name="Text Box 1">
            <a:extLst>
              <a:ext uri="{FF2B5EF4-FFF2-40B4-BE49-F238E27FC236}">
                <a16:creationId xmlns:a16="http://schemas.microsoft.com/office/drawing/2014/main" id="{8127D4EC-08A6-46E9-B046-FF271448FD0F}"/>
              </a:ext>
            </a:extLst>
          </p:cNvPr>
          <p:cNvSpPr txBox="1"/>
          <p:nvPr/>
        </p:nvSpPr>
        <p:spPr>
          <a:xfrm>
            <a:off x="8610600" y="5387927"/>
            <a:ext cx="219074" cy="17145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8" name="Text Box 2">
            <a:extLst>
              <a:ext uri="{FF2B5EF4-FFF2-40B4-BE49-F238E27FC236}">
                <a16:creationId xmlns:a16="http://schemas.microsoft.com/office/drawing/2014/main" id="{99366DD3-34FD-4640-8424-BDBC9489F923}"/>
              </a:ext>
            </a:extLst>
          </p:cNvPr>
          <p:cNvSpPr txBox="1"/>
          <p:nvPr/>
        </p:nvSpPr>
        <p:spPr>
          <a:xfrm>
            <a:off x="9872662" y="5351369"/>
            <a:ext cx="219075" cy="17145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B3F40DE6-931E-442D-921A-D119A1610AFE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011178" y="2951947"/>
            <a:ext cx="5477690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information on this form is intended to evaluate compliance with the 40% minimum of yearly move-ins for extremely low-income (ELI) applicants (at or below 40% AMI).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Calculate Percentage of ELI move-ins in 2020: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ELI move-ins in 2020: </a:t>
            </a:r>
            <a:r>
              <a:rPr kumimoji="0" lang="en-US" alt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Section 8 move-ins in 2020: </a:t>
            </a:r>
            <a:r>
              <a:rPr kumimoji="0" lang="en-US" alt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Percentage of ELI move-ins out of total Section 8 move-ins in 2020: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179F922F-E1A1-48A3-BDB1-AB5F7AD54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178" y="5023474"/>
            <a:ext cx="5905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/ Bx 100 = </a:t>
            </a:r>
            <a:r>
              <a:rPr kumimoji="0" lang="en-US" altLang="en-US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10/20 = .50 x 100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kumimoji="0" lang="en-US" altLang="en-US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this number at least 40%?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Yes (done         No (answer 2 and 3)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15"/>
    </mc:Choice>
    <mc:Fallback xmlns="">
      <p:transition spd="slow" advTm="95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Section 8 Income Targeting</a:t>
            </a:r>
            <a:br>
              <a:rPr lang="en-US" b="1" dirty="0"/>
            </a:br>
            <a:r>
              <a:rPr lang="en-US" sz="2700" b="1" dirty="0"/>
              <a:t>Compliance with 30% Income Targeting Requirement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1329027"/>
          </a:xfrm>
        </p:spPr>
        <p:txBody>
          <a:bodyPr>
            <a:noAutofit/>
          </a:bodyPr>
          <a:lstStyle/>
          <a:p>
            <a:r>
              <a:rPr lang="en-US" sz="1800" dirty="0"/>
              <a:t>If your property </a:t>
            </a:r>
            <a:r>
              <a:rPr lang="en-US" sz="1800" u="sng" dirty="0"/>
              <a:t>did not </a:t>
            </a:r>
            <a:r>
              <a:rPr lang="en-US" sz="1800" dirty="0"/>
              <a:t>meet the 40% requirement (Question 1) complete questions 2 &amp; 3.</a:t>
            </a:r>
          </a:p>
          <a:p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rmAutofit/>
          </a:bodyPr>
          <a:lstStyle/>
          <a:p>
            <a:r>
              <a:rPr lang="en-US" sz="1800" dirty="0"/>
              <a:t>Do not complete questions 2 &amp; 3, If your property </a:t>
            </a:r>
            <a:r>
              <a:rPr lang="en-US" sz="1800" u="sng" dirty="0"/>
              <a:t>met</a:t>
            </a:r>
            <a:r>
              <a:rPr lang="en-US" sz="1800" dirty="0"/>
              <a:t> the 40% requirement.</a:t>
            </a:r>
          </a:p>
          <a:p>
            <a:r>
              <a:rPr lang="en-US" sz="1800" dirty="0"/>
              <a:t>Do not leave this section blank.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5D4C267-7930-4859-960D-0756B5B2E9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484" y="3120876"/>
            <a:ext cx="8127112" cy="210769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484986-79ED-4771-B2AA-9D9C013C7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9FC144-133C-4E88-893C-54AE0B061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654E59A2-B553-49A1-B3CF-FC548D222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8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61"/>
    </mc:Choice>
    <mc:Fallback xmlns="">
      <p:transition spd="slow" advTm="24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4A51A-9AD3-4E8B-B625-6981A16B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ECC7-217B-4799-8BE3-73F3B195675D}" type="slidenum">
              <a:rPr lang="en-US" smtClean="0"/>
              <a:t>24</a:t>
            </a:fld>
            <a:endParaRPr lang="en-US" dirty="0"/>
          </a:p>
        </p:txBody>
      </p:sp>
      <p:pic>
        <p:nvPicPr>
          <p:cNvPr id="12" name="Content Placeholder 13">
            <a:extLst>
              <a:ext uri="{FF2B5EF4-FFF2-40B4-BE49-F238E27FC236}">
                <a16:creationId xmlns:a16="http://schemas.microsoft.com/office/drawing/2014/main" id="{D03C2E0C-13F1-42AD-94CB-F602EDAEF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67756" y="306192"/>
            <a:ext cx="5334000" cy="2238375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99CC9E-6CDB-4EB9-A3EB-19EB036EDB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096000" y="1671203"/>
            <a:ext cx="4957458" cy="46851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BC086F-FDDC-4E79-9B3C-933670CC56E2}"/>
              </a:ext>
            </a:extLst>
          </p:cNvPr>
          <p:cNvSpPr txBox="1"/>
          <p:nvPr/>
        </p:nvSpPr>
        <p:spPr>
          <a:xfrm>
            <a:off x="2714625" y="6624637"/>
            <a:ext cx="67627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://pngimg.com/download/19972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nc/3.0/"/>
              </a:rPr>
              <a:t>CC BY-NC</a:t>
            </a:r>
            <a:endParaRPr lang="en-US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C74E12-4769-4C44-9EA1-1AD3ACE1991E}"/>
              </a:ext>
            </a:extLst>
          </p:cNvPr>
          <p:cNvSpPr txBox="1"/>
          <p:nvPr/>
        </p:nvSpPr>
        <p:spPr>
          <a:xfrm>
            <a:off x="667756" y="2989995"/>
            <a:ext cx="55565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Submit questions to: </a:t>
            </a:r>
            <a:r>
              <a:rPr lang="en-US" sz="4000" dirty="0">
                <a:hlinkClick r:id="rId9"/>
              </a:rPr>
              <a:t>learninglab@ihda.org</a:t>
            </a:r>
            <a:endParaRPr lang="en-US" sz="4000" dirty="0"/>
          </a:p>
          <a:p>
            <a:pPr algn="ctr"/>
            <a:endParaRPr lang="en-US" sz="4000" dirty="0"/>
          </a:p>
          <a:p>
            <a:pPr algn="ctr"/>
            <a:r>
              <a:rPr lang="en-US" b="1" dirty="0"/>
              <a:t>Subject Header: Section 8 Income Targeting Training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0D471F-E351-4B56-B9D2-9EA66AB22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58C8F9-A16F-4A15-A251-9A66BEB3EE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9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61"/>
    </mc:Choice>
    <mc:Fallback xmlns="">
      <p:transition spd="slow" advTm="31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2009A-0E78-4C3B-9DAC-D25F4F2C2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400" b="1" dirty="0"/>
              <a:t>IHDA Compliance:</a:t>
            </a:r>
          </a:p>
          <a:p>
            <a:pPr marL="0" indent="0" algn="ctr">
              <a:buNone/>
            </a:pPr>
            <a:r>
              <a:rPr lang="en-US" sz="4400" b="1" dirty="0"/>
              <a:t>HUD - 9834 Addendum B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FBE954-1E7D-4639-8611-2BF8582C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5B180-D4A9-44CE-87B3-8E4BB78D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DE5EAF-137E-4BF7-B6AE-FAF03AA9A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0AF41D-E69E-4857-9465-B6E3C25710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7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49"/>
    </mc:Choice>
    <mc:Fallback xmlns="">
      <p:transition spd="slow" advTm="56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63CF2-00FC-459C-B56A-6B13E3D76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HUD – 9834 Addendum B</a:t>
            </a:r>
            <a:br>
              <a:rPr lang="en-US" b="1" dirty="0"/>
            </a:br>
            <a:r>
              <a:rPr lang="en-US" sz="2700" b="1" dirty="0"/>
              <a:t>Checklist for On-Site Limited Monitoring and Section 504 Reviews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CEEF7-88CE-4D0D-BF09-A2E6324A7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600" dirty="0"/>
              <a:t>Evaluates compliance with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600" dirty="0"/>
              <a:t>Property designation, program accessibility, occupancy preference and unit accessibility (elderly, disabled, and/or family) per Section 8 and Section 236 multifamily guidelines.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6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600" u="sng" dirty="0"/>
              <a:t>DO</a:t>
            </a:r>
            <a:r>
              <a:rPr lang="en-US" sz="2600" dirty="0"/>
              <a:t> </a:t>
            </a:r>
          </a:p>
          <a:p>
            <a:r>
              <a:rPr lang="en-US" sz="2600" dirty="0"/>
              <a:t>Complete Part A pages 3, 4, 5 ONLY</a:t>
            </a:r>
          </a:p>
          <a:p>
            <a:r>
              <a:rPr lang="en-US" sz="2600" dirty="0"/>
              <a:t>Review the instructions on pages 5 – 8.</a:t>
            </a:r>
          </a:p>
          <a:p>
            <a:pPr marL="0" indent="0">
              <a:buNone/>
            </a:pPr>
            <a:endParaRPr lang="en-US" sz="2600" u="sng" dirty="0"/>
          </a:p>
          <a:p>
            <a:pPr marL="0" indent="0">
              <a:buNone/>
            </a:pPr>
            <a:r>
              <a:rPr lang="en-US" sz="2600" u="sng" dirty="0"/>
              <a:t>DO NOT</a:t>
            </a:r>
          </a:p>
          <a:p>
            <a:r>
              <a:rPr lang="en-US" sz="2600" dirty="0"/>
              <a:t>Complete pages 2, 9 – 13; this information is completed by IHDA’s Compliance Analyst during a Desk Review; or an Asset Manager during the Site Review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BC2257-22E8-4880-9A1E-682D3974D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C9383-6F07-4DFC-8721-86C4C6F44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1320EAC1-A64C-4CBE-BF7D-6CC01A413F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11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285"/>
    </mc:Choice>
    <mc:Fallback xmlns="">
      <p:transition spd="slow" advTm="46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99A03-A5FC-42EF-85C7-568FEC30F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HUD Addendum B: Part A </a:t>
            </a:r>
            <a:br>
              <a:rPr lang="en-US" b="1" dirty="0"/>
            </a:br>
            <a:r>
              <a:rPr lang="en-US" sz="2700" b="1" dirty="0"/>
              <a:t>Section 1 – Occupancy: Covered Section 8 Project</a:t>
            </a:r>
            <a:br>
              <a:rPr lang="en-US" sz="2700" b="1" dirty="0"/>
            </a:br>
            <a:r>
              <a:rPr lang="en-US" sz="2700" b="1" dirty="0"/>
              <a:t>/Section 651 Title VI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B8CE3-1906-4CCF-A43C-E9801B117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27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1874CA1-E5EE-4209-B22D-751A2FE4A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823284" y="1275347"/>
            <a:ext cx="5530515" cy="5446128"/>
          </a:xfrm>
          <a:prstGeom prst="rect">
            <a:avLst/>
          </a:prstGeom>
        </p:spPr>
      </p:pic>
      <p:sp>
        <p:nvSpPr>
          <p:cNvPr id="10" name="Left Brace 9">
            <a:extLst>
              <a:ext uri="{FF2B5EF4-FFF2-40B4-BE49-F238E27FC236}">
                <a16:creationId xmlns:a16="http://schemas.microsoft.com/office/drawing/2014/main" id="{6B790AAE-BCE4-4351-B03D-F1D1ED913936}"/>
              </a:ext>
            </a:extLst>
          </p:cNvPr>
          <p:cNvSpPr/>
          <p:nvPr/>
        </p:nvSpPr>
        <p:spPr>
          <a:xfrm>
            <a:off x="5471244" y="3429000"/>
            <a:ext cx="264538" cy="1178626"/>
          </a:xfrm>
          <a:prstGeom prst="leftBrace">
            <a:avLst/>
          </a:prstGeom>
          <a:ln w="47625">
            <a:solidFill>
              <a:schemeClr val="accent6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C619437E-C775-4B8C-BAB5-8F5F88277175}"/>
              </a:ext>
            </a:extLst>
          </p:cNvPr>
          <p:cNvSpPr/>
          <p:nvPr/>
        </p:nvSpPr>
        <p:spPr>
          <a:xfrm>
            <a:off x="5471244" y="1538844"/>
            <a:ext cx="264538" cy="1798122"/>
          </a:xfrm>
          <a:prstGeom prst="leftBrace">
            <a:avLst/>
          </a:prstGeom>
          <a:ln w="4762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2B5E4636-E2A6-441D-BA95-3C58293B7D0E}"/>
              </a:ext>
            </a:extLst>
          </p:cNvPr>
          <p:cNvSpPr/>
          <p:nvPr/>
        </p:nvSpPr>
        <p:spPr>
          <a:xfrm>
            <a:off x="5471244" y="5177241"/>
            <a:ext cx="264538" cy="1361671"/>
          </a:xfrm>
          <a:prstGeom prst="leftBrace">
            <a:avLst/>
          </a:prstGeom>
          <a:ln w="47625"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D0D97A-1727-4EB1-859E-8EEC5DE8290D}"/>
              </a:ext>
            </a:extLst>
          </p:cNvPr>
          <p:cNvSpPr txBox="1"/>
          <p:nvPr/>
        </p:nvSpPr>
        <p:spPr>
          <a:xfrm>
            <a:off x="1025525" y="3648981"/>
            <a:ext cx="4164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Question 4 Elderly Occupancy Preference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FDC24-1851-4B7A-8B2D-005815AF331D}"/>
              </a:ext>
            </a:extLst>
          </p:cNvPr>
          <p:cNvSpPr txBox="1"/>
          <p:nvPr/>
        </p:nvSpPr>
        <p:spPr>
          <a:xfrm>
            <a:off x="881254" y="2026106"/>
            <a:ext cx="4770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Question 1 – 3 Property Designation, Occupancy </a:t>
            </a:r>
          </a:p>
          <a:p>
            <a:r>
              <a:rPr lang="en-US" dirty="0"/>
              <a:t>and Use Agreement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881532-7C21-4DDD-A17D-3C353D495082}"/>
              </a:ext>
            </a:extLst>
          </p:cNvPr>
          <p:cNvSpPr txBox="1"/>
          <p:nvPr/>
        </p:nvSpPr>
        <p:spPr>
          <a:xfrm>
            <a:off x="1172200" y="4699778"/>
            <a:ext cx="387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Question 5 Elderly Occupancy Exclusive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A485C4-ED79-44A6-B722-206CB2511555}"/>
              </a:ext>
            </a:extLst>
          </p:cNvPr>
          <p:cNvSpPr txBox="1"/>
          <p:nvPr/>
        </p:nvSpPr>
        <p:spPr>
          <a:xfrm>
            <a:off x="513567" y="5786735"/>
            <a:ext cx="5138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Question 6, 7, &amp; 8 All properties regardless of “preference”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CA9DD5-041D-4F37-BBAB-3C9616CE5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82647" y="6402367"/>
            <a:ext cx="4114800" cy="365125"/>
          </a:xfrm>
        </p:spPr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A2D6D826-57DA-4516-980C-EC9C4FBE7B29}"/>
              </a:ext>
            </a:extLst>
          </p:cNvPr>
          <p:cNvSpPr/>
          <p:nvPr/>
        </p:nvSpPr>
        <p:spPr>
          <a:xfrm>
            <a:off x="5471244" y="4662468"/>
            <a:ext cx="264538" cy="452727"/>
          </a:xfrm>
          <a:prstGeom prst="leftBrace">
            <a:avLst/>
          </a:prstGeom>
          <a:ln w="47625">
            <a:solidFill>
              <a:schemeClr val="accent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B126D62-4E7A-4C65-B9DA-86E5F66A17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3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87"/>
    </mc:Choice>
    <mc:Fallback xmlns="">
      <p:transition spd="slow" advTm="34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206625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HUD Addendum B: Part A </a:t>
            </a:r>
            <a:br>
              <a:rPr lang="en-US" b="1" dirty="0"/>
            </a:br>
            <a:r>
              <a:rPr lang="en-US" sz="2700" b="1" dirty="0"/>
              <a:t>Section 1 - Occupancy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366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6366" y="1464084"/>
            <a:ext cx="5401492" cy="2313894"/>
          </a:xfrm>
        </p:spPr>
        <p:txBody>
          <a:bodyPr>
            <a:noAutofit/>
          </a:bodyPr>
          <a:lstStyle/>
          <a:p>
            <a:r>
              <a:rPr lang="en-US" sz="1600" dirty="0"/>
              <a:t>Select the “Primary Designation” ONLY.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Elderly – at least 62 years or older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“Near-elderly disabled” is defined as a person who is at least 50 years of age and below the age of 62 with a disability as defined in HUD Handbook 4350.3, REV-1.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Disabled – HUD Handbook 4350.3 REV 1, Figure 3-6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Family – All persons regardless of age or disability</a:t>
            </a:r>
          </a:p>
          <a:p>
            <a:r>
              <a:rPr lang="en-US" sz="1600" dirty="0"/>
              <a:t>Refer to the development’s “Use Agreement” or Regulatory Agreement.</a:t>
            </a:r>
          </a:p>
          <a:p>
            <a:r>
              <a:rPr lang="en-US" sz="1600" dirty="0"/>
              <a:t>Review the directions on page 6 “Instructions for Completing Part A”</a:t>
            </a:r>
          </a:p>
          <a:p>
            <a:endParaRPr lang="en-US" sz="16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Autofit/>
          </a:bodyPr>
          <a:lstStyle/>
          <a:p>
            <a:r>
              <a:rPr lang="en-US" sz="1600" dirty="0"/>
              <a:t>Do not leave Question 1 blank. </a:t>
            </a:r>
          </a:p>
          <a:p>
            <a:r>
              <a:rPr lang="en-US" sz="1600" dirty="0"/>
              <a:t>Do not leave Question 2 fields blank. Use “0” where applicable.</a:t>
            </a:r>
          </a:p>
          <a:p>
            <a:r>
              <a:rPr lang="en-US" sz="1600" dirty="0"/>
              <a:t>Do not leave Question 3 blank. Refer to your Use Agreement or Regulatory Agreement.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8713CF-4484-418A-8D1D-90E32678F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D5FC28-1893-4B18-B719-F3EE8DAF65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1953" y="3525360"/>
            <a:ext cx="6323681" cy="25751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1F34B3B-B1CC-4675-B311-8FC65F167125}"/>
              </a:ext>
            </a:extLst>
          </p:cNvPr>
          <p:cNvSpPr txBox="1"/>
          <p:nvPr/>
        </p:nvSpPr>
        <p:spPr>
          <a:xfrm>
            <a:off x="5719083" y="4667642"/>
            <a:ext cx="231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F4D615-E371-4032-AAEB-FC7C1139B5C7}"/>
              </a:ext>
            </a:extLst>
          </p:cNvPr>
          <p:cNvSpPr txBox="1"/>
          <p:nvPr/>
        </p:nvSpPr>
        <p:spPr>
          <a:xfrm>
            <a:off x="10205291" y="4132415"/>
            <a:ext cx="231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D4A8CE-7B0C-4766-B6AE-8AC6B987CE96}"/>
              </a:ext>
            </a:extLst>
          </p:cNvPr>
          <p:cNvSpPr txBox="1"/>
          <p:nvPr/>
        </p:nvSpPr>
        <p:spPr>
          <a:xfrm>
            <a:off x="10205291" y="4349216"/>
            <a:ext cx="231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7F5721-E2AB-4F96-85F6-7AE709CB30BF}"/>
              </a:ext>
            </a:extLst>
          </p:cNvPr>
          <p:cNvSpPr txBox="1"/>
          <p:nvPr/>
        </p:nvSpPr>
        <p:spPr>
          <a:xfrm>
            <a:off x="10205291" y="4554388"/>
            <a:ext cx="231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713A9A-059C-4139-B54D-22C78D47843A}"/>
              </a:ext>
            </a:extLst>
          </p:cNvPr>
          <p:cNvSpPr txBox="1"/>
          <p:nvPr/>
        </p:nvSpPr>
        <p:spPr>
          <a:xfrm>
            <a:off x="10205291" y="4790753"/>
            <a:ext cx="231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589E2C-7C1B-472D-8D35-84C92AC40E03}"/>
              </a:ext>
            </a:extLst>
          </p:cNvPr>
          <p:cNvSpPr txBox="1"/>
          <p:nvPr/>
        </p:nvSpPr>
        <p:spPr>
          <a:xfrm>
            <a:off x="10205291" y="5015393"/>
            <a:ext cx="231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73AD191B-363A-431C-9698-27348DAE439B}"/>
              </a:ext>
            </a:extLst>
          </p:cNvPr>
          <p:cNvSpPr/>
          <p:nvPr/>
        </p:nvSpPr>
        <p:spPr>
          <a:xfrm>
            <a:off x="2532837" y="5002030"/>
            <a:ext cx="306911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If Yes, attach “Agreement”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46F4F1-C309-426F-8C31-68149FC68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9" name="Audio 18">
            <a:hlinkClick r:id="" action="ppaction://media"/>
            <a:extLst>
              <a:ext uri="{FF2B5EF4-FFF2-40B4-BE49-F238E27FC236}">
                <a16:creationId xmlns:a16="http://schemas.microsoft.com/office/drawing/2014/main" id="{ECEA7261-261F-4886-9DA6-9FA7730865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3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657"/>
    </mc:Choice>
    <mc:Fallback xmlns="">
      <p:transition spd="slow" advTm="75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206625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HUD Addendum B: Part A </a:t>
            </a:r>
            <a:br>
              <a:rPr lang="en-US" b="1" dirty="0"/>
            </a:br>
            <a:r>
              <a:rPr lang="en-US" sz="2700" b="1" dirty="0"/>
              <a:t>Section 1 – Occupancy: Covered Section 8 Project/Section 651 Title VI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3"/>
            <a:ext cx="5727406" cy="3052093"/>
          </a:xfrm>
        </p:spPr>
        <p:txBody>
          <a:bodyPr>
            <a:noAutofit/>
          </a:bodyPr>
          <a:lstStyle/>
          <a:p>
            <a:r>
              <a:rPr lang="en-US" sz="1600" dirty="0"/>
              <a:t>Allows an owner to give priority to elderly persons when selecting tenants for occupancy </a:t>
            </a:r>
          </a:p>
          <a:p>
            <a:r>
              <a:rPr lang="en-US" sz="1600" dirty="0"/>
              <a:t>If “Yes” to #4, answer 4a, b &amp;c (next slide)</a:t>
            </a:r>
          </a:p>
          <a:p>
            <a:r>
              <a:rPr lang="en-US" sz="1600" dirty="0"/>
              <a:t>Covered Section 8 Projects include: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Section 8 New Construction program 24 CFR part 880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Section 8 Substantial Rehab program,  24 CFR part 881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State Housing Agent program 24, CFR part 883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New Construction Set-Aside for Section 515 Rural Rental Housing, 24 CFR part 884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Section 8 Housing Assistance Program 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44733" y="1497874"/>
            <a:ext cx="5477690" cy="1196486"/>
          </a:xfrm>
        </p:spPr>
        <p:txBody>
          <a:bodyPr>
            <a:normAutofit/>
          </a:bodyPr>
          <a:lstStyle/>
          <a:p>
            <a:r>
              <a:rPr lang="en-US" sz="1600" dirty="0"/>
              <a:t>Do not leave this question blank.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8713CF-4484-418A-8D1D-90E32678F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29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61614F1-C48E-4622-B53B-73828EFC3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559" y="4768184"/>
            <a:ext cx="11179705" cy="126282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7B2BCB-7EAC-4335-AD85-2B4975AA5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39C875-21BD-4A77-997E-52B47756AB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0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910"/>
    </mc:Choice>
    <mc:Fallback xmlns="">
      <p:transition spd="slow" advTm="74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2898-A68D-451E-95EF-0C84FD1DA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Lab: OnDemand Training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B0535-B408-43C1-B3F6-1679A30F03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Pre-recorded webinar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To reach more people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Watch at your convenience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Can replay anytime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Posted on IHDA’s Website </a:t>
            </a:r>
          </a:p>
          <a:p>
            <a:r>
              <a:rPr lang="en-US" dirty="0"/>
              <a:t>Submit your questions to </a:t>
            </a:r>
            <a:r>
              <a:rPr lang="en-US" dirty="0">
                <a:hlinkClick r:id="rId4"/>
              </a:rPr>
              <a:t>learninglab@ihda.org</a:t>
            </a:r>
            <a:endParaRPr lang="en-US" dirty="0"/>
          </a:p>
          <a:p>
            <a:pPr lvl="1"/>
            <a:r>
              <a:rPr lang="en-US" dirty="0"/>
              <a:t>We will follow up with an official FAQ within 30 days after the training date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79A56C-7339-44F7-91F8-8BD2BC916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2703B-100E-4F14-BC44-23F3BFB0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5849B2DF-0EA8-4672-B7B5-BFF800D62F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723"/>
    </mc:Choice>
    <mc:Fallback xmlns="">
      <p:transition spd="slow" advTm="34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206625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HUD Addendum B: Part A </a:t>
            </a:r>
            <a:br>
              <a:rPr lang="en-US" b="1" dirty="0"/>
            </a:br>
            <a:r>
              <a:rPr lang="en-US" sz="2700" b="1" dirty="0"/>
              <a:t>Section 1 – Occupancy: Covered Section 8 Project/Section 651 Title VI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3"/>
            <a:ext cx="5401492" cy="2235927"/>
          </a:xfrm>
        </p:spPr>
        <p:txBody>
          <a:bodyPr>
            <a:noAutofit/>
          </a:bodyPr>
          <a:lstStyle/>
          <a:p>
            <a:r>
              <a:rPr lang="en-US" sz="1600" dirty="0"/>
              <a:t>If you answered “Yes” to Question #4, fill out this section</a:t>
            </a:r>
          </a:p>
          <a:p>
            <a:r>
              <a:rPr lang="en-US" sz="1600" dirty="0"/>
              <a:t>4b. requires the development to set aside a specific # of units for non-elderly/families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The answer in question 4b is based on a calculation to determine the required number of non-elderly persons with disabilities that occupied units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Refer to your development’s occupancy records for January 1992 and October 1992.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Review the instructions on page 6 &amp; 7.</a:t>
            </a:r>
          </a:p>
          <a:p>
            <a:pPr lvl="1"/>
            <a:endParaRPr lang="en-US" sz="12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61910" y="1433392"/>
            <a:ext cx="5477690" cy="1196486"/>
          </a:xfrm>
        </p:spPr>
        <p:txBody>
          <a:bodyPr>
            <a:normAutofit/>
          </a:bodyPr>
          <a:lstStyle/>
          <a:p>
            <a:r>
              <a:rPr lang="en-US" sz="1600" dirty="0"/>
              <a:t>Do not leave this question blank.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8713CF-4484-418A-8D1D-90E32678F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D0EDEF-6F80-4875-AC90-9ED86EF907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057389-8F8F-4749-B0CE-AC753230F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012" y="4243549"/>
            <a:ext cx="11734800" cy="13335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D8F4C-D185-4FD7-8D5D-356C55618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9942819E-F20D-4589-A395-BCFF1C0092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3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583"/>
    </mc:Choice>
    <mc:Fallback xmlns="">
      <p:transition spd="slow" advTm="49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206625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HUD Addendum B: Part A </a:t>
            </a:r>
            <a:br>
              <a:rPr lang="en-US" b="1" dirty="0"/>
            </a:br>
            <a:r>
              <a:rPr lang="en-US" sz="2700" b="1" dirty="0"/>
              <a:t>Section 1 – Occupancy: Covered Section 8 Project/Section 658 of Title VI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1187574"/>
          </a:xfrm>
        </p:spPr>
        <p:txBody>
          <a:bodyPr>
            <a:noAutofit/>
          </a:bodyPr>
          <a:lstStyle/>
          <a:p>
            <a:r>
              <a:rPr lang="en-US" sz="1800" dirty="0"/>
              <a:t>If you answered No to Question #4, answer this question.</a:t>
            </a:r>
          </a:p>
          <a:p>
            <a:r>
              <a:rPr lang="en-US" sz="1800" dirty="0"/>
              <a:t>Section 658 Projects include: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Section 202 Direct Loans</a:t>
            </a: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rmAutofit/>
          </a:bodyPr>
          <a:lstStyle/>
          <a:p>
            <a:r>
              <a:rPr lang="en-US" sz="1800" dirty="0"/>
              <a:t>Do not leave this question blank.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8713CF-4484-418A-8D1D-90E32678F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377594-0413-48A0-8EE7-BB517314E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50" y="3904050"/>
            <a:ext cx="11620500" cy="102870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A8748-B287-4E38-9A7D-6428DC96E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C4AA43-C536-429F-9A33-92760BE7F0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4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12"/>
    </mc:Choice>
    <mc:Fallback xmlns="">
      <p:transition spd="slow" advTm="31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206625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HUD Addendum B: Part A </a:t>
            </a:r>
            <a:br>
              <a:rPr lang="en-US" b="1" dirty="0"/>
            </a:br>
            <a:r>
              <a:rPr lang="en-US" sz="2700" b="1" dirty="0"/>
              <a:t>Section 1 – Occupancy Exclusively for Elderly, Disabled &amp; Non-Elderly Disabled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10" y="1497874"/>
            <a:ext cx="5401492" cy="1187574"/>
          </a:xfrm>
        </p:spPr>
        <p:txBody>
          <a:bodyPr>
            <a:noAutofit/>
          </a:bodyPr>
          <a:lstStyle/>
          <a:p>
            <a:r>
              <a:rPr lang="en-US" sz="1800" u="sng" dirty="0"/>
              <a:t>All properties </a:t>
            </a:r>
            <a:r>
              <a:rPr lang="en-US" sz="1800" dirty="0"/>
              <a:t>should complete this section.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488962"/>
            <a:ext cx="5477690" cy="1196486"/>
          </a:xfrm>
        </p:spPr>
        <p:txBody>
          <a:bodyPr>
            <a:normAutofit/>
          </a:bodyPr>
          <a:lstStyle/>
          <a:p>
            <a:r>
              <a:rPr lang="en-US" sz="1800" dirty="0"/>
              <a:t>Do not leave this question blank.</a:t>
            </a:r>
          </a:p>
          <a:p>
            <a:r>
              <a:rPr lang="en-US" sz="1800" dirty="0"/>
              <a:t>Enter “0” if not applicable.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8713CF-4484-418A-8D1D-90E32678F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449667-F575-4FD0-9E30-706A4953E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425" y="3886147"/>
            <a:ext cx="11639550" cy="97155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3B7BFF-E3B6-4F1B-86D7-9A695AF4556A}"/>
              </a:ext>
            </a:extLst>
          </p:cNvPr>
          <p:cNvCxnSpPr/>
          <p:nvPr/>
        </p:nvCxnSpPr>
        <p:spPr>
          <a:xfrm>
            <a:off x="2719449" y="4132613"/>
            <a:ext cx="9025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0E1453F-9AFF-421F-BF4C-1D9CF1A3F967}"/>
              </a:ext>
            </a:extLst>
          </p:cNvPr>
          <p:cNvCxnSpPr/>
          <p:nvPr/>
        </p:nvCxnSpPr>
        <p:spPr>
          <a:xfrm>
            <a:off x="6470072" y="4132613"/>
            <a:ext cx="9025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12BF5F-8FA2-4E0E-AB3D-89D9DE293F26}"/>
              </a:ext>
            </a:extLst>
          </p:cNvPr>
          <p:cNvCxnSpPr/>
          <p:nvPr/>
        </p:nvCxnSpPr>
        <p:spPr>
          <a:xfrm>
            <a:off x="10187049" y="4130634"/>
            <a:ext cx="9025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5D7C52-FA09-485D-B445-118DABA81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F59162-1562-4EB6-A4E5-9CBF8016EC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6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22"/>
    </mc:Choice>
    <mc:Fallback xmlns="">
      <p:transition spd="slow" advTm="346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HUD Addendum B</a:t>
            </a:r>
            <a:br>
              <a:rPr lang="en-US" b="1" dirty="0"/>
            </a:br>
            <a:r>
              <a:rPr lang="en-US" sz="2700" b="1" dirty="0"/>
              <a:t>Section II – Accessible Units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A2E32F-1619-4F69-AC3E-5E6EB874E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33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989AC13-0D3F-4A70-B64E-7F1DA2FF21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0509" y="193679"/>
            <a:ext cx="6753250" cy="6889397"/>
          </a:xfrm>
          <a:prstGeom prst="rect">
            <a:avLst/>
          </a:prstGeom>
        </p:spPr>
      </p:pic>
      <p:sp>
        <p:nvSpPr>
          <p:cNvPr id="15" name="Left Brace 14">
            <a:extLst>
              <a:ext uri="{FF2B5EF4-FFF2-40B4-BE49-F238E27FC236}">
                <a16:creationId xmlns:a16="http://schemas.microsoft.com/office/drawing/2014/main" id="{D4C92D39-BE2A-4515-A52C-F4AF6CA52781}"/>
              </a:ext>
            </a:extLst>
          </p:cNvPr>
          <p:cNvSpPr/>
          <p:nvPr/>
        </p:nvSpPr>
        <p:spPr>
          <a:xfrm>
            <a:off x="4969437" y="1360714"/>
            <a:ext cx="264538" cy="1049977"/>
          </a:xfrm>
          <a:prstGeom prst="leftBrace">
            <a:avLst/>
          </a:prstGeom>
          <a:ln w="4762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21C208-E989-41FC-98FE-6903255B1DA1}"/>
              </a:ext>
            </a:extLst>
          </p:cNvPr>
          <p:cNvSpPr txBox="1"/>
          <p:nvPr/>
        </p:nvSpPr>
        <p:spPr>
          <a:xfrm>
            <a:off x="836612" y="1487361"/>
            <a:ext cx="4042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a unit is both Mobility </a:t>
            </a:r>
            <a:r>
              <a:rPr lang="en-US" u="sng" dirty="0"/>
              <a:t>and</a:t>
            </a:r>
            <a:r>
              <a:rPr lang="en-US" dirty="0"/>
              <a:t> Vision / Hearing accessible, only count the unit once in line 5.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1B2D8-8329-40D6-91FA-6CE5D939B9A4}"/>
              </a:ext>
            </a:extLst>
          </p:cNvPr>
          <p:cNvSpPr txBox="1"/>
          <p:nvPr/>
        </p:nvSpPr>
        <p:spPr>
          <a:xfrm>
            <a:off x="455974" y="2603020"/>
            <a:ext cx="46457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Do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Match the “Unit” (Questions 1-9) to the appropriate bedroom size.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Pay careful attention to #5 (Question 3 &amp; 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Mark the “number” of units in each box or use “0” where applicable.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Refer to the instructions on page 7.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AEEB73-A9E8-450B-80E8-8FCEEA482821}"/>
              </a:ext>
            </a:extLst>
          </p:cNvPr>
          <p:cNvSpPr txBox="1"/>
          <p:nvPr/>
        </p:nvSpPr>
        <p:spPr>
          <a:xfrm>
            <a:off x="323705" y="4897121"/>
            <a:ext cx="46457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Don’t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 not leave any box blank. Use “0” where applicable.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 not leave the signature line blank.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0278FA-7F17-42C4-BEDB-D387E9F8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9902" y="6374450"/>
            <a:ext cx="3825379" cy="331150"/>
          </a:xfrm>
        </p:spPr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DBB5BF-E93C-445F-9593-42AE83F0F70F}"/>
              </a:ext>
            </a:extLst>
          </p:cNvPr>
          <p:cNvSpPr txBox="1"/>
          <p:nvPr/>
        </p:nvSpPr>
        <p:spPr>
          <a:xfrm>
            <a:off x="8020008" y="1388882"/>
            <a:ext cx="347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08860-DFF4-4E95-8DA6-A33580EFCEC6}"/>
              </a:ext>
            </a:extLst>
          </p:cNvPr>
          <p:cNvSpPr txBox="1"/>
          <p:nvPr/>
        </p:nvSpPr>
        <p:spPr>
          <a:xfrm>
            <a:off x="8488841" y="18001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4AB3E-7B14-465F-B9F4-EBE40CC7D4F3}"/>
              </a:ext>
            </a:extLst>
          </p:cNvPr>
          <p:cNvSpPr txBox="1"/>
          <p:nvPr/>
        </p:nvSpPr>
        <p:spPr>
          <a:xfrm>
            <a:off x="8036272" y="22110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7886ED-FF26-4B02-B943-524BC2408D2E}"/>
              </a:ext>
            </a:extLst>
          </p:cNvPr>
          <p:cNvSpPr txBox="1"/>
          <p:nvPr/>
        </p:nvSpPr>
        <p:spPr>
          <a:xfrm>
            <a:off x="8489095" y="22117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DB8C20-F34B-46F5-9438-6A7459777B3D}"/>
              </a:ext>
            </a:extLst>
          </p:cNvPr>
          <p:cNvSpPr txBox="1"/>
          <p:nvPr/>
        </p:nvSpPr>
        <p:spPr>
          <a:xfrm>
            <a:off x="11242760" y="176075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320E69-45A2-4E8B-AE0C-94F335EB091C}"/>
              </a:ext>
            </a:extLst>
          </p:cNvPr>
          <p:cNvSpPr txBox="1"/>
          <p:nvPr/>
        </p:nvSpPr>
        <p:spPr>
          <a:xfrm>
            <a:off x="11255351" y="139939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A956C9-6BAD-407F-810C-31DA29135C8C}"/>
              </a:ext>
            </a:extLst>
          </p:cNvPr>
          <p:cNvSpPr txBox="1"/>
          <p:nvPr/>
        </p:nvSpPr>
        <p:spPr>
          <a:xfrm>
            <a:off x="11230184" y="220641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A6F1BE-7D86-436F-87AE-B38ED6D4A5FA}"/>
              </a:ext>
            </a:extLst>
          </p:cNvPr>
          <p:cNvSpPr txBox="1"/>
          <p:nvPr/>
        </p:nvSpPr>
        <p:spPr>
          <a:xfrm>
            <a:off x="7500885" y="42876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C90290-2D38-48FF-B331-B7F5C33E4907}"/>
              </a:ext>
            </a:extLst>
          </p:cNvPr>
          <p:cNvSpPr txBox="1"/>
          <p:nvPr/>
        </p:nvSpPr>
        <p:spPr>
          <a:xfrm>
            <a:off x="11283967" y="42713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9F1952-37A6-4038-ACDE-0E7BD5752285}"/>
              </a:ext>
            </a:extLst>
          </p:cNvPr>
          <p:cNvSpPr txBox="1"/>
          <p:nvPr/>
        </p:nvSpPr>
        <p:spPr>
          <a:xfrm>
            <a:off x="8494541" y="42759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098176-707E-4E07-A2D4-0C522C3E6AC5}"/>
              </a:ext>
            </a:extLst>
          </p:cNvPr>
          <p:cNvSpPr txBox="1"/>
          <p:nvPr/>
        </p:nvSpPr>
        <p:spPr>
          <a:xfrm>
            <a:off x="9747145" y="42822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346A9E-2BF2-4CA8-B5E9-799281466BA6}"/>
              </a:ext>
            </a:extLst>
          </p:cNvPr>
          <p:cNvSpPr txBox="1"/>
          <p:nvPr/>
        </p:nvSpPr>
        <p:spPr>
          <a:xfrm>
            <a:off x="9294635" y="427385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0146A0-A0AF-46CE-BBD9-61A6999A29EA}"/>
              </a:ext>
            </a:extLst>
          </p:cNvPr>
          <p:cNvSpPr txBox="1"/>
          <p:nvPr/>
        </p:nvSpPr>
        <p:spPr>
          <a:xfrm>
            <a:off x="8867134" y="428092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0266F9-2890-4F15-90DD-12B1E2C51B72}"/>
              </a:ext>
            </a:extLst>
          </p:cNvPr>
          <p:cNvSpPr txBox="1"/>
          <p:nvPr/>
        </p:nvSpPr>
        <p:spPr>
          <a:xfrm>
            <a:off x="10334269" y="428092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E6094F3-46E2-4BEA-B799-15F8AD521ED6}"/>
              </a:ext>
            </a:extLst>
          </p:cNvPr>
          <p:cNvSpPr txBox="1"/>
          <p:nvPr/>
        </p:nvSpPr>
        <p:spPr>
          <a:xfrm>
            <a:off x="8059522" y="42919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D4CD66-8CE9-4008-AAC5-3D6F4460FA3D}"/>
              </a:ext>
            </a:extLst>
          </p:cNvPr>
          <p:cNvSpPr txBox="1"/>
          <p:nvPr/>
        </p:nvSpPr>
        <p:spPr>
          <a:xfrm>
            <a:off x="7449424" y="584643"/>
            <a:ext cx="354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C49E9D-A78C-461B-A534-1BA3634CF716}"/>
              </a:ext>
            </a:extLst>
          </p:cNvPr>
          <p:cNvSpPr txBox="1"/>
          <p:nvPr/>
        </p:nvSpPr>
        <p:spPr>
          <a:xfrm>
            <a:off x="7910818" y="582164"/>
            <a:ext cx="427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25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015E67-042D-4930-9AE6-57637241D42A}"/>
              </a:ext>
            </a:extLst>
          </p:cNvPr>
          <p:cNvSpPr txBox="1"/>
          <p:nvPr/>
        </p:nvSpPr>
        <p:spPr>
          <a:xfrm>
            <a:off x="7448288" y="987128"/>
            <a:ext cx="202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AA8D64-B58C-429D-B646-566290E45E22}"/>
              </a:ext>
            </a:extLst>
          </p:cNvPr>
          <p:cNvSpPr txBox="1"/>
          <p:nvPr/>
        </p:nvSpPr>
        <p:spPr>
          <a:xfrm>
            <a:off x="7466534" y="1381225"/>
            <a:ext cx="313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7546FB9-F2E6-48FF-BBE6-BC24E5FE9EE0}"/>
              </a:ext>
            </a:extLst>
          </p:cNvPr>
          <p:cNvSpPr txBox="1"/>
          <p:nvPr/>
        </p:nvSpPr>
        <p:spPr>
          <a:xfrm>
            <a:off x="7466534" y="1790945"/>
            <a:ext cx="242200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BE6B81-43C4-4CE8-991E-D278E439D07D}"/>
              </a:ext>
            </a:extLst>
          </p:cNvPr>
          <p:cNvSpPr txBox="1"/>
          <p:nvPr/>
        </p:nvSpPr>
        <p:spPr>
          <a:xfrm>
            <a:off x="7477369" y="2189635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74CE6A-3EA8-47AC-86DC-01FA853CB008}"/>
              </a:ext>
            </a:extLst>
          </p:cNvPr>
          <p:cNvSpPr txBox="1"/>
          <p:nvPr/>
        </p:nvSpPr>
        <p:spPr>
          <a:xfrm>
            <a:off x="7925297" y="987129"/>
            <a:ext cx="451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15EB71A-1992-4AC2-BE1A-0628DDCCD33F}"/>
              </a:ext>
            </a:extLst>
          </p:cNvPr>
          <p:cNvSpPr txBox="1"/>
          <p:nvPr/>
        </p:nvSpPr>
        <p:spPr>
          <a:xfrm>
            <a:off x="8030607" y="1809280"/>
            <a:ext cx="24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0D29FA8-B9ED-4368-828A-5C764346FEF4}"/>
              </a:ext>
            </a:extLst>
          </p:cNvPr>
          <p:cNvSpPr txBox="1"/>
          <p:nvPr/>
        </p:nvSpPr>
        <p:spPr>
          <a:xfrm>
            <a:off x="8368769" y="582164"/>
            <a:ext cx="431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9ED915-919B-44AF-8F6A-430B1A692317}"/>
              </a:ext>
            </a:extLst>
          </p:cNvPr>
          <p:cNvSpPr txBox="1"/>
          <p:nvPr/>
        </p:nvSpPr>
        <p:spPr>
          <a:xfrm>
            <a:off x="8368770" y="985333"/>
            <a:ext cx="476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AA76ECA-0F10-4E0A-8A58-8C0C7228BFF2}"/>
              </a:ext>
            </a:extLst>
          </p:cNvPr>
          <p:cNvSpPr txBox="1"/>
          <p:nvPr/>
        </p:nvSpPr>
        <p:spPr>
          <a:xfrm>
            <a:off x="8877664" y="582165"/>
            <a:ext cx="13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4D58909-4B67-49C6-A410-CBE001E55DB3}"/>
              </a:ext>
            </a:extLst>
          </p:cNvPr>
          <p:cNvSpPr txBox="1"/>
          <p:nvPr/>
        </p:nvSpPr>
        <p:spPr>
          <a:xfrm>
            <a:off x="8858235" y="993441"/>
            <a:ext cx="22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1B8E16-9B94-4AA9-B884-6E0A6739AC39}"/>
              </a:ext>
            </a:extLst>
          </p:cNvPr>
          <p:cNvSpPr txBox="1"/>
          <p:nvPr/>
        </p:nvSpPr>
        <p:spPr>
          <a:xfrm>
            <a:off x="9286394" y="582164"/>
            <a:ext cx="25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91F7A4A-C41B-470B-9E1A-CF1DF6E38BD0}"/>
              </a:ext>
            </a:extLst>
          </p:cNvPr>
          <p:cNvSpPr txBox="1"/>
          <p:nvPr/>
        </p:nvSpPr>
        <p:spPr>
          <a:xfrm>
            <a:off x="9286395" y="995335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9289DF-8138-47C2-B6C4-0648B305D173}"/>
              </a:ext>
            </a:extLst>
          </p:cNvPr>
          <p:cNvSpPr txBox="1"/>
          <p:nvPr/>
        </p:nvSpPr>
        <p:spPr>
          <a:xfrm>
            <a:off x="9739618" y="595618"/>
            <a:ext cx="281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A12D681-5C2F-4ECD-A530-FA3CC969ADD1}"/>
              </a:ext>
            </a:extLst>
          </p:cNvPr>
          <p:cNvSpPr txBox="1"/>
          <p:nvPr/>
        </p:nvSpPr>
        <p:spPr>
          <a:xfrm>
            <a:off x="10292697" y="59884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6AE4F3-BBA0-4A85-BD2B-09B5C12526BC}"/>
              </a:ext>
            </a:extLst>
          </p:cNvPr>
          <p:cNvSpPr txBox="1"/>
          <p:nvPr/>
        </p:nvSpPr>
        <p:spPr>
          <a:xfrm>
            <a:off x="11145975" y="607234"/>
            <a:ext cx="431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1771AC5-0A1A-4B8B-94F2-8D54149159C4}"/>
              </a:ext>
            </a:extLst>
          </p:cNvPr>
          <p:cNvSpPr txBox="1"/>
          <p:nvPr/>
        </p:nvSpPr>
        <p:spPr>
          <a:xfrm>
            <a:off x="9747143" y="1006895"/>
            <a:ext cx="383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8BBF50A-8358-46CF-A90C-482125064942}"/>
              </a:ext>
            </a:extLst>
          </p:cNvPr>
          <p:cNvSpPr txBox="1"/>
          <p:nvPr/>
        </p:nvSpPr>
        <p:spPr>
          <a:xfrm>
            <a:off x="10297735" y="1017361"/>
            <a:ext cx="301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2D75120-402D-4696-A93E-F79CDBC2B939}"/>
              </a:ext>
            </a:extLst>
          </p:cNvPr>
          <p:cNvSpPr txBox="1"/>
          <p:nvPr/>
        </p:nvSpPr>
        <p:spPr>
          <a:xfrm>
            <a:off x="11145974" y="1002147"/>
            <a:ext cx="48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A29F2C3-4886-49EC-971A-FF9F4DB35058}"/>
              </a:ext>
            </a:extLst>
          </p:cNvPr>
          <p:cNvSpPr txBox="1"/>
          <p:nvPr/>
        </p:nvSpPr>
        <p:spPr>
          <a:xfrm>
            <a:off x="8481816" y="1395766"/>
            <a:ext cx="22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1A6F6DA-A9E3-42A0-B3C6-CB6DDC8A0D90}"/>
              </a:ext>
            </a:extLst>
          </p:cNvPr>
          <p:cNvSpPr txBox="1"/>
          <p:nvPr/>
        </p:nvSpPr>
        <p:spPr>
          <a:xfrm>
            <a:off x="8868298" y="1414622"/>
            <a:ext cx="24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4E981F1-5C97-4B26-B872-38C10024E636}"/>
              </a:ext>
            </a:extLst>
          </p:cNvPr>
          <p:cNvSpPr txBox="1"/>
          <p:nvPr/>
        </p:nvSpPr>
        <p:spPr>
          <a:xfrm>
            <a:off x="8880726" y="1797285"/>
            <a:ext cx="1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C2C8336-888F-458E-9901-C52110088AB8}"/>
              </a:ext>
            </a:extLst>
          </p:cNvPr>
          <p:cNvSpPr txBox="1"/>
          <p:nvPr/>
        </p:nvSpPr>
        <p:spPr>
          <a:xfrm>
            <a:off x="9293104" y="1420250"/>
            <a:ext cx="185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E5DE244-C19E-41FE-B86F-8E4BCCD5DC5F}"/>
              </a:ext>
            </a:extLst>
          </p:cNvPr>
          <p:cNvSpPr txBox="1"/>
          <p:nvPr/>
        </p:nvSpPr>
        <p:spPr>
          <a:xfrm>
            <a:off x="9743272" y="1442136"/>
            <a:ext cx="272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084EAC-F534-4101-97AD-FBC8EA1F29FB}"/>
              </a:ext>
            </a:extLst>
          </p:cNvPr>
          <p:cNvSpPr txBox="1"/>
          <p:nvPr/>
        </p:nvSpPr>
        <p:spPr>
          <a:xfrm>
            <a:off x="10305048" y="1445363"/>
            <a:ext cx="301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E0DBE87-3B77-44F4-A06C-86B14CDA0A28}"/>
              </a:ext>
            </a:extLst>
          </p:cNvPr>
          <p:cNvSpPr txBox="1"/>
          <p:nvPr/>
        </p:nvSpPr>
        <p:spPr>
          <a:xfrm>
            <a:off x="9297580" y="1808297"/>
            <a:ext cx="1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3AEB2BD-BD2F-4E80-8363-A760DAB7336C}"/>
              </a:ext>
            </a:extLst>
          </p:cNvPr>
          <p:cNvSpPr txBox="1"/>
          <p:nvPr/>
        </p:nvSpPr>
        <p:spPr>
          <a:xfrm>
            <a:off x="9740053" y="1814063"/>
            <a:ext cx="24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452606E-985D-4547-8E40-38B7B3141F1A}"/>
              </a:ext>
            </a:extLst>
          </p:cNvPr>
          <p:cNvSpPr txBox="1"/>
          <p:nvPr/>
        </p:nvSpPr>
        <p:spPr>
          <a:xfrm>
            <a:off x="10310070" y="1836596"/>
            <a:ext cx="28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3B172B6-3783-4A4B-B897-EAFCBFEE9D64}"/>
              </a:ext>
            </a:extLst>
          </p:cNvPr>
          <p:cNvSpPr txBox="1"/>
          <p:nvPr/>
        </p:nvSpPr>
        <p:spPr>
          <a:xfrm>
            <a:off x="8876287" y="2223084"/>
            <a:ext cx="24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C51197-D8AB-4734-BD31-DC2612A181DD}"/>
              </a:ext>
            </a:extLst>
          </p:cNvPr>
          <p:cNvSpPr txBox="1"/>
          <p:nvPr/>
        </p:nvSpPr>
        <p:spPr>
          <a:xfrm>
            <a:off x="9320889" y="2239860"/>
            <a:ext cx="16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61868BB-5CBB-42D0-8E23-5D1A6B51A9E2}"/>
              </a:ext>
            </a:extLst>
          </p:cNvPr>
          <p:cNvSpPr txBox="1"/>
          <p:nvPr/>
        </p:nvSpPr>
        <p:spPr>
          <a:xfrm>
            <a:off x="9747143" y="2240915"/>
            <a:ext cx="268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21457A-296B-4870-A0A0-834252BF655C}"/>
              </a:ext>
            </a:extLst>
          </p:cNvPr>
          <p:cNvSpPr txBox="1"/>
          <p:nvPr/>
        </p:nvSpPr>
        <p:spPr>
          <a:xfrm>
            <a:off x="10305049" y="2239860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6E85222-E4E8-4B52-B028-6B6DC1741E04}"/>
              </a:ext>
            </a:extLst>
          </p:cNvPr>
          <p:cNvSpPr txBox="1"/>
          <p:nvPr/>
        </p:nvSpPr>
        <p:spPr>
          <a:xfrm>
            <a:off x="7474589" y="2707276"/>
            <a:ext cx="47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7FB8156-C269-446F-9C02-1D6E9546089F}"/>
              </a:ext>
            </a:extLst>
          </p:cNvPr>
          <p:cNvSpPr txBox="1"/>
          <p:nvPr/>
        </p:nvSpPr>
        <p:spPr>
          <a:xfrm>
            <a:off x="8034355" y="2706868"/>
            <a:ext cx="551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12	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CBBE628-0EB4-4BA3-BC12-8FC3554F41B8}"/>
              </a:ext>
            </a:extLst>
          </p:cNvPr>
          <p:cNvSpPr txBox="1"/>
          <p:nvPr/>
        </p:nvSpPr>
        <p:spPr>
          <a:xfrm>
            <a:off x="8488842" y="2715707"/>
            <a:ext cx="521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C9982B8-A4A9-41D7-B3DA-C0653DE60220}"/>
              </a:ext>
            </a:extLst>
          </p:cNvPr>
          <p:cNvSpPr txBox="1"/>
          <p:nvPr/>
        </p:nvSpPr>
        <p:spPr>
          <a:xfrm>
            <a:off x="8892980" y="2723815"/>
            <a:ext cx="30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8A55B8B-D564-4090-8FF3-ED2F8A3AE644}"/>
              </a:ext>
            </a:extLst>
          </p:cNvPr>
          <p:cNvSpPr txBox="1"/>
          <p:nvPr/>
        </p:nvSpPr>
        <p:spPr>
          <a:xfrm>
            <a:off x="9304111" y="2733668"/>
            <a:ext cx="240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F9780A5-9959-4207-9B14-04FB4296B92D}"/>
              </a:ext>
            </a:extLst>
          </p:cNvPr>
          <p:cNvSpPr txBox="1"/>
          <p:nvPr/>
        </p:nvSpPr>
        <p:spPr>
          <a:xfrm>
            <a:off x="9747143" y="2730922"/>
            <a:ext cx="295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D89A7C4-AF0D-4656-A370-7E0B9EDD0A7F}"/>
              </a:ext>
            </a:extLst>
          </p:cNvPr>
          <p:cNvSpPr txBox="1"/>
          <p:nvPr/>
        </p:nvSpPr>
        <p:spPr>
          <a:xfrm>
            <a:off x="10317491" y="2748456"/>
            <a:ext cx="361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3C2BA77-9974-4368-9482-FA81495A727A}"/>
              </a:ext>
            </a:extLst>
          </p:cNvPr>
          <p:cNvSpPr txBox="1"/>
          <p:nvPr/>
        </p:nvSpPr>
        <p:spPr>
          <a:xfrm>
            <a:off x="11109634" y="2768367"/>
            <a:ext cx="517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37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8A16123-F052-4AE8-8383-ACBE90FC08AF}"/>
              </a:ext>
            </a:extLst>
          </p:cNvPr>
          <p:cNvSpPr txBox="1"/>
          <p:nvPr/>
        </p:nvSpPr>
        <p:spPr>
          <a:xfrm>
            <a:off x="7507398" y="35149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A683831-BD4A-4599-B131-D7E243FD6585}"/>
              </a:ext>
            </a:extLst>
          </p:cNvPr>
          <p:cNvSpPr txBox="1"/>
          <p:nvPr/>
        </p:nvSpPr>
        <p:spPr>
          <a:xfrm>
            <a:off x="8042138" y="3520979"/>
            <a:ext cx="21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45DBCEC-8D59-4E25-B89D-5896A39C64AC}"/>
              </a:ext>
            </a:extLst>
          </p:cNvPr>
          <p:cNvSpPr txBox="1"/>
          <p:nvPr/>
        </p:nvSpPr>
        <p:spPr>
          <a:xfrm>
            <a:off x="8492767" y="3509699"/>
            <a:ext cx="21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3FEB4BE-8DB3-45C6-94ED-399D5186E477}"/>
              </a:ext>
            </a:extLst>
          </p:cNvPr>
          <p:cNvSpPr txBox="1"/>
          <p:nvPr/>
        </p:nvSpPr>
        <p:spPr>
          <a:xfrm>
            <a:off x="8943396" y="3513899"/>
            <a:ext cx="28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BDBFE63-138C-433D-8B55-6F687C39EC2E}"/>
              </a:ext>
            </a:extLst>
          </p:cNvPr>
          <p:cNvSpPr txBox="1"/>
          <p:nvPr/>
        </p:nvSpPr>
        <p:spPr>
          <a:xfrm>
            <a:off x="9304111" y="3525794"/>
            <a:ext cx="337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263CAEB-C292-41E2-A5C9-7C1CEE4F155C}"/>
              </a:ext>
            </a:extLst>
          </p:cNvPr>
          <p:cNvSpPr txBox="1"/>
          <p:nvPr/>
        </p:nvSpPr>
        <p:spPr>
          <a:xfrm>
            <a:off x="9747143" y="3531765"/>
            <a:ext cx="295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A6C3BDF-2D62-442C-8391-610FB77E3AD3}"/>
              </a:ext>
            </a:extLst>
          </p:cNvPr>
          <p:cNvSpPr txBox="1"/>
          <p:nvPr/>
        </p:nvSpPr>
        <p:spPr>
          <a:xfrm>
            <a:off x="10322624" y="3542650"/>
            <a:ext cx="20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F687E5F-AA17-4190-8992-74FA0E6B7149}"/>
              </a:ext>
            </a:extLst>
          </p:cNvPr>
          <p:cNvSpPr txBox="1"/>
          <p:nvPr/>
        </p:nvSpPr>
        <p:spPr>
          <a:xfrm>
            <a:off x="11240917" y="3449685"/>
            <a:ext cx="53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2EBA548-E9E1-4341-88EE-CC8136A74AB1}"/>
              </a:ext>
            </a:extLst>
          </p:cNvPr>
          <p:cNvSpPr txBox="1"/>
          <p:nvPr/>
        </p:nvSpPr>
        <p:spPr>
          <a:xfrm>
            <a:off x="7516209" y="4957894"/>
            <a:ext cx="260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2CF8FCB-6AD4-4CBD-9409-B4BF15FDBA8D}"/>
              </a:ext>
            </a:extLst>
          </p:cNvPr>
          <p:cNvSpPr txBox="1"/>
          <p:nvPr/>
        </p:nvSpPr>
        <p:spPr>
          <a:xfrm>
            <a:off x="8083537" y="4966283"/>
            <a:ext cx="260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36C719-3D86-432A-86D9-3DF4595DE5EB}"/>
              </a:ext>
            </a:extLst>
          </p:cNvPr>
          <p:cNvSpPr txBox="1"/>
          <p:nvPr/>
        </p:nvSpPr>
        <p:spPr>
          <a:xfrm>
            <a:off x="8505619" y="4953326"/>
            <a:ext cx="260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1B23892-7CC4-4FEE-B540-8DD108236B3B}"/>
              </a:ext>
            </a:extLst>
          </p:cNvPr>
          <p:cNvSpPr txBox="1"/>
          <p:nvPr/>
        </p:nvSpPr>
        <p:spPr>
          <a:xfrm>
            <a:off x="8900877" y="49594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DA494D1-0D9D-4730-923C-10B5F8FA1637}"/>
              </a:ext>
            </a:extLst>
          </p:cNvPr>
          <p:cNvSpPr txBox="1"/>
          <p:nvPr/>
        </p:nvSpPr>
        <p:spPr>
          <a:xfrm>
            <a:off x="9311780" y="49678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68F08D1-7717-4F36-8B5A-A36C8C9CA880}"/>
              </a:ext>
            </a:extLst>
          </p:cNvPr>
          <p:cNvSpPr txBox="1"/>
          <p:nvPr/>
        </p:nvSpPr>
        <p:spPr>
          <a:xfrm>
            <a:off x="9733863" y="4995755"/>
            <a:ext cx="34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C573FC2-882C-4BB3-B1EA-61E00F751E50}"/>
              </a:ext>
            </a:extLst>
          </p:cNvPr>
          <p:cNvSpPr txBox="1"/>
          <p:nvPr/>
        </p:nvSpPr>
        <p:spPr>
          <a:xfrm>
            <a:off x="10317491" y="5006640"/>
            <a:ext cx="473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CAD358F-1110-4331-9866-CF41C3B74F1D}"/>
              </a:ext>
            </a:extLst>
          </p:cNvPr>
          <p:cNvSpPr txBox="1"/>
          <p:nvPr/>
        </p:nvSpPr>
        <p:spPr>
          <a:xfrm>
            <a:off x="11283967" y="5011802"/>
            <a:ext cx="36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03C6B2E-9621-46D0-A0F5-7F1514B6E5EF}"/>
              </a:ext>
            </a:extLst>
          </p:cNvPr>
          <p:cNvSpPr txBox="1"/>
          <p:nvPr/>
        </p:nvSpPr>
        <p:spPr>
          <a:xfrm>
            <a:off x="7950463" y="5469622"/>
            <a:ext cx="551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A34B1B3-C1E2-4551-8198-C0DE914A2531}"/>
              </a:ext>
            </a:extLst>
          </p:cNvPr>
          <p:cNvSpPr txBox="1"/>
          <p:nvPr/>
        </p:nvSpPr>
        <p:spPr>
          <a:xfrm>
            <a:off x="7910818" y="5932276"/>
            <a:ext cx="67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12.5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DBB45FE-8ED4-4EDF-879D-AB778865C372}"/>
              </a:ext>
            </a:extLst>
          </p:cNvPr>
          <p:cNvSpPr txBox="1"/>
          <p:nvPr/>
        </p:nvSpPr>
        <p:spPr>
          <a:xfrm>
            <a:off x="7935372" y="6415016"/>
            <a:ext cx="54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2.5</a:t>
            </a:r>
          </a:p>
        </p:txBody>
      </p:sp>
      <p:pic>
        <p:nvPicPr>
          <p:cNvPr id="91" name="Audio 90">
            <a:hlinkClick r:id="" action="ppaction://media"/>
            <a:extLst>
              <a:ext uri="{FF2B5EF4-FFF2-40B4-BE49-F238E27FC236}">
                <a16:creationId xmlns:a16="http://schemas.microsoft.com/office/drawing/2014/main" id="{22F40EBE-A941-4C45-81ED-CC9FBC0929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9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651"/>
    </mc:Choice>
    <mc:Fallback xmlns="">
      <p:transition spd="slow" advTm="51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57A45-4566-4BDF-97A2-4D4A3636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Question #3: Mobility Accessible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4EC9E-E525-48FB-AF4E-D827B3FC3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This question should be answered by stating the number of subsidized units that, </a:t>
            </a:r>
            <a:r>
              <a:rPr lang="en-US" u="sng" dirty="0"/>
              <a:t>when constructed, are fully accessible </a:t>
            </a:r>
            <a:r>
              <a:rPr lang="en-US" dirty="0"/>
              <a:t>and compliant with Section 504 of the Rehabilitation Act of 1973.</a:t>
            </a:r>
          </a:p>
          <a:p>
            <a:pPr marL="0" indent="0">
              <a:buNone/>
            </a:pPr>
            <a:r>
              <a:rPr lang="en-US" dirty="0"/>
              <a:t>A mobility accessible unit is one that is:</a:t>
            </a:r>
          </a:p>
          <a:p>
            <a:r>
              <a:rPr lang="en-US" dirty="0"/>
              <a:t>Located on an accessible route, and when designed, constructed, altered, or adapted, can be approached, entered, and used by individuals with physical disabilities, including those who use wheelchairs.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Other accessibility features include grab bars, flashing fire alarms, widened doorways, entrance ramps, etc.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AE7424-CE47-4836-A334-0BB3EA3C7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294EF-176D-4498-A4B4-50279560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34</a:t>
            </a:fld>
            <a:endParaRPr lang="en-US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18728F6-352C-4AA5-8242-C907E01F31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0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52"/>
    </mc:Choice>
    <mc:Fallback xmlns="">
      <p:transition spd="slow" advTm="588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98" y="273186"/>
            <a:ext cx="10515600" cy="89956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HUD Addendum B</a:t>
            </a:r>
            <a:br>
              <a:rPr lang="en-US" b="1" dirty="0"/>
            </a:br>
            <a:r>
              <a:rPr lang="en-US" sz="2700" b="1" dirty="0"/>
              <a:t>Section III – Program Accessibility</a:t>
            </a:r>
            <a:br>
              <a:rPr lang="en-US" sz="2700" b="1" dirty="0"/>
            </a:br>
            <a:r>
              <a:rPr lang="en-US" sz="2700" b="1" dirty="0"/>
              <a:t>Section 8 Properties Only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A2E32F-1619-4F69-AC3E-5E6EB874E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35</a:t>
            </a:fld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1B2D8-8329-40D6-91FA-6CE5D939B9A4}"/>
              </a:ext>
            </a:extLst>
          </p:cNvPr>
          <p:cNvSpPr txBox="1"/>
          <p:nvPr/>
        </p:nvSpPr>
        <p:spPr>
          <a:xfrm>
            <a:off x="444098" y="3386232"/>
            <a:ext cx="4645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Do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Refer to the instructions on page 8.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AEEB73-A9E8-450B-80E8-8FCEEA482821}"/>
              </a:ext>
            </a:extLst>
          </p:cNvPr>
          <p:cNvSpPr txBox="1"/>
          <p:nvPr/>
        </p:nvSpPr>
        <p:spPr>
          <a:xfrm>
            <a:off x="444098" y="4556558"/>
            <a:ext cx="46457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Don’t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 not leave any answer blank.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 not leave the signature line blank.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C8A4A4-88D6-4265-A09D-E0D25156F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9437" y="84957"/>
            <a:ext cx="6962638" cy="6688086"/>
          </a:xfrm>
          <a:prstGeom prst="rect">
            <a:avLst/>
          </a:prstGeom>
        </p:spPr>
      </p:pic>
      <p:sp>
        <p:nvSpPr>
          <p:cNvPr id="10" name="Left Brace 9">
            <a:extLst>
              <a:ext uri="{FF2B5EF4-FFF2-40B4-BE49-F238E27FC236}">
                <a16:creationId xmlns:a16="http://schemas.microsoft.com/office/drawing/2014/main" id="{6F66DB88-47BE-4A6B-A0D4-183A962BE4AC}"/>
              </a:ext>
            </a:extLst>
          </p:cNvPr>
          <p:cNvSpPr/>
          <p:nvPr/>
        </p:nvSpPr>
        <p:spPr>
          <a:xfrm>
            <a:off x="4704898" y="1062447"/>
            <a:ext cx="384931" cy="1696282"/>
          </a:xfrm>
          <a:prstGeom prst="leftBrace">
            <a:avLst/>
          </a:prstGeom>
          <a:ln w="4762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E57809-58FD-441A-8712-2B2C4AE336F3}"/>
              </a:ext>
            </a:extLst>
          </p:cNvPr>
          <p:cNvSpPr txBox="1"/>
          <p:nvPr/>
        </p:nvSpPr>
        <p:spPr>
          <a:xfrm>
            <a:off x="2690426" y="1502075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Hiring &amp; Accessibility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889BA-DED2-4FB3-AD13-2629916FA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2676" y="6280882"/>
            <a:ext cx="3058486" cy="278730"/>
          </a:xfrm>
        </p:spPr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60545143-2F67-439E-941D-2DEF4608B9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0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68"/>
    </mc:Choice>
    <mc:Fallback xmlns="">
      <p:transition spd="slow" advTm="863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4A51A-9AD3-4E8B-B625-6981A16B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ECC7-217B-4799-8BE3-73F3B195675D}" type="slidenum">
              <a:rPr lang="en-US" smtClean="0"/>
              <a:t>36</a:t>
            </a:fld>
            <a:endParaRPr lang="en-US" dirty="0"/>
          </a:p>
        </p:txBody>
      </p:sp>
      <p:pic>
        <p:nvPicPr>
          <p:cNvPr id="12" name="Content Placeholder 13">
            <a:extLst>
              <a:ext uri="{FF2B5EF4-FFF2-40B4-BE49-F238E27FC236}">
                <a16:creationId xmlns:a16="http://schemas.microsoft.com/office/drawing/2014/main" id="{D03C2E0C-13F1-42AD-94CB-F602EDAEF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67756" y="306192"/>
            <a:ext cx="5334000" cy="2238375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99CC9E-6CDB-4EB9-A3EB-19EB036EDB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096000" y="1671203"/>
            <a:ext cx="4957458" cy="46851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BC086F-FDDC-4E79-9B3C-933670CC56E2}"/>
              </a:ext>
            </a:extLst>
          </p:cNvPr>
          <p:cNvSpPr txBox="1"/>
          <p:nvPr/>
        </p:nvSpPr>
        <p:spPr>
          <a:xfrm>
            <a:off x="2714625" y="6624637"/>
            <a:ext cx="67627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://pngimg.com/download/19972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nc/3.0/"/>
              </a:rPr>
              <a:t>CC BY-NC</a:t>
            </a:r>
            <a:endParaRPr lang="en-US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C74E12-4769-4C44-9EA1-1AD3ACE1991E}"/>
              </a:ext>
            </a:extLst>
          </p:cNvPr>
          <p:cNvSpPr txBox="1"/>
          <p:nvPr/>
        </p:nvSpPr>
        <p:spPr>
          <a:xfrm>
            <a:off x="667756" y="3034686"/>
            <a:ext cx="5556581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Submit questions to: </a:t>
            </a:r>
            <a:r>
              <a:rPr lang="en-US" sz="4000" dirty="0">
                <a:hlinkClick r:id="rId9"/>
              </a:rPr>
              <a:t>learninglab@ihda.org</a:t>
            </a:r>
            <a:endParaRPr lang="en-US" sz="4000" dirty="0"/>
          </a:p>
          <a:p>
            <a:pPr algn="ctr"/>
            <a:endParaRPr lang="en-US" sz="4000" dirty="0"/>
          </a:p>
          <a:p>
            <a:pPr algn="ctr"/>
            <a:r>
              <a:rPr lang="en-US" b="1" dirty="0"/>
              <a:t>Subject Header: HUD Addendum B</a:t>
            </a:r>
          </a:p>
          <a:p>
            <a:pPr algn="ctr"/>
            <a:endParaRPr lang="en-US" sz="4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73E0891-567D-4C01-952A-3972371E9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5B89DA1D-DA73-463C-A027-43479EDBA6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6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32"/>
    </mc:Choice>
    <mc:Fallback xmlns="">
      <p:transition spd="slow" advTm="24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2009A-0E78-4C3B-9DAC-D25F4F2C2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400" b="1" dirty="0"/>
              <a:t>IHDA Compliance:</a:t>
            </a:r>
          </a:p>
          <a:p>
            <a:pPr marL="0" indent="0" algn="ctr">
              <a:buNone/>
            </a:pPr>
            <a:r>
              <a:rPr lang="en-US" sz="4400" b="1" dirty="0"/>
              <a:t>Tenant Profile Compliance Report (TST-2)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FBE954-1E7D-4639-8611-2BF8582C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5B180-D4A9-44CE-87B3-8E4BB78D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DE5EAF-137E-4BF7-B6AE-FAF03AA9A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5A2B09-F295-47B3-B6D7-DF94B113E7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6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2"/>
    </mc:Choice>
    <mc:Fallback xmlns="">
      <p:transition spd="slow" advTm="8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8663E-9640-43F3-ABF2-DD6B7B8AE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Tenant Profile Compliance Report (TST-2)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83553-A74F-4F1E-974F-B49B48C2E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Complete this form only if you have the following funding sources:</a:t>
            </a:r>
          </a:p>
          <a:p>
            <a:r>
              <a:rPr lang="en-US" dirty="0"/>
              <a:t>IHDA HOME</a:t>
            </a:r>
          </a:p>
          <a:p>
            <a:r>
              <a:rPr lang="en-US" dirty="0"/>
              <a:t>NHTF </a:t>
            </a:r>
          </a:p>
          <a:p>
            <a:r>
              <a:rPr lang="en-US" dirty="0"/>
              <a:t>NSP </a:t>
            </a:r>
          </a:p>
          <a:p>
            <a:r>
              <a:rPr lang="en-US" dirty="0"/>
              <a:t>CDBG</a:t>
            </a:r>
          </a:p>
          <a:p>
            <a:r>
              <a:rPr lang="en-US" dirty="0"/>
              <a:t>Federal &amp; State tax credit developments paying double the annual tax credit monitoring fee.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BC9E0-9140-4A99-88C4-FFEC29B8E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B1075-284D-4FBB-9DFD-721EAEE67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749AF916-77D1-4013-9FFE-C2427FF1CA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26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34"/>
    </mc:Choice>
    <mc:Fallback xmlns="">
      <p:transition spd="slow" advTm="32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91165-4B93-4B17-A692-CE780E826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Tenant Profile Compliance Report (TST-2)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22229C2-627E-4AD3-8C55-F5B09E3A3F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16152" y="1750279"/>
            <a:ext cx="9001849" cy="460607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333216-6928-48F9-B28A-66C1D08A9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092606-806D-41EF-AD9A-1939255C0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39</a:t>
            </a:fld>
            <a:endParaRPr lang="en-US" dirty="0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B4A93BE4-6795-4C25-A6B9-FCADB211A9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3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31"/>
    </mc:Choice>
    <mc:Fallback xmlns="">
      <p:transition spd="slow" advTm="18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75E79-8A48-435A-9D5E-B87BDFBFD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are these forms?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672F9-46AA-4C4E-BA6C-74803B413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hlinkClick r:id="rId4"/>
              </a:rPr>
              <a:t>https://www.ihda.org/property-managers/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43D342-04AE-4641-BDAD-087D70169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8528D-32A8-4443-895F-AEA29D3F9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3DF7FF-E78C-4FEC-B340-C99C3B9C6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160" y="2498776"/>
            <a:ext cx="9268006" cy="385757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EADA90A4-2A08-4CF2-954C-90D9A0C8A958}"/>
              </a:ext>
            </a:extLst>
          </p:cNvPr>
          <p:cNvSpPr/>
          <p:nvPr/>
        </p:nvSpPr>
        <p:spPr>
          <a:xfrm>
            <a:off x="1225296" y="5872163"/>
            <a:ext cx="1901952" cy="4397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AF32166-0D22-4E0C-AB44-63885E257C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3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28"/>
    </mc:Choice>
    <mc:Fallback xmlns="">
      <p:transition spd="slow" advTm="26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3734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2700" b="1" dirty="0"/>
              <a:t>IHDA-HOME, NHTF, NSP &amp; CDBG Only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Report Submission Date</a:t>
            </a:r>
          </a:p>
          <a:p>
            <a:pPr lvl="1"/>
            <a:r>
              <a:rPr lang="en-US" dirty="0"/>
              <a:t>The date when the completed report is sent to IHDA. </a:t>
            </a:r>
          </a:p>
          <a:p>
            <a:pPr lvl="1"/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Month/Year Building Placed in Service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Building Identification #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Project #s</a:t>
            </a:r>
          </a:p>
          <a:p>
            <a:pPr lvl="1"/>
            <a:r>
              <a:rPr lang="en-US" dirty="0"/>
              <a:t>The owner should list any and all project numbers related to IHDA, Cook County, and City of Chicago.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5513C5-B7CC-4EDD-9457-EB7DCC7A13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2757775"/>
            <a:ext cx="4419600" cy="30480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6644CAB-2747-4B8F-B2AD-D93F2140B380}"/>
              </a:ext>
            </a:extLst>
          </p:cNvPr>
          <p:cNvCxnSpPr>
            <a:cxnSpLocks/>
          </p:cNvCxnSpPr>
          <p:nvPr/>
        </p:nvCxnSpPr>
        <p:spPr>
          <a:xfrm>
            <a:off x="7180409" y="3352178"/>
            <a:ext cx="1288342" cy="277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58B53AE-50F2-4FD2-B63A-2F23209DA8A1}"/>
              </a:ext>
            </a:extLst>
          </p:cNvPr>
          <p:cNvCxnSpPr>
            <a:cxnSpLocks/>
          </p:cNvCxnSpPr>
          <p:nvPr/>
        </p:nvCxnSpPr>
        <p:spPr>
          <a:xfrm>
            <a:off x="5064369" y="3896958"/>
            <a:ext cx="34043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59B94B7-B0E5-4424-AF71-09EBADDA7F37}"/>
              </a:ext>
            </a:extLst>
          </p:cNvPr>
          <p:cNvSpPr txBox="1"/>
          <p:nvPr/>
        </p:nvSpPr>
        <p:spPr>
          <a:xfrm>
            <a:off x="8468751" y="3578546"/>
            <a:ext cx="3351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N/A – Related to Tax Credits Only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9C85612-BA23-4FD5-98DC-476D23FC24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1550" y="5415360"/>
            <a:ext cx="2628900" cy="8953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E7120D-DD5C-48E6-BF45-B98912E16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5F5637-6911-4D44-83BD-935FAA3F8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D40B9F-6223-4F99-BD35-971351822EB9}"/>
              </a:ext>
            </a:extLst>
          </p:cNvPr>
          <p:cNvSpPr txBox="1"/>
          <p:nvPr/>
        </p:nvSpPr>
        <p:spPr>
          <a:xfrm>
            <a:off x="6407630" y="2706856"/>
            <a:ext cx="1745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January 2, 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A1492-C266-416F-91B2-F531F067F407}"/>
              </a:ext>
            </a:extLst>
          </p:cNvPr>
          <p:cNvSpPr txBox="1"/>
          <p:nvPr/>
        </p:nvSpPr>
        <p:spPr>
          <a:xfrm>
            <a:off x="5101884" y="3485925"/>
            <a:ext cx="245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IL-00-00000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AF1A16-7703-4D6B-A83E-7BD286A97210}"/>
              </a:ext>
            </a:extLst>
          </p:cNvPr>
          <p:cNvSpPr txBox="1"/>
          <p:nvPr/>
        </p:nvSpPr>
        <p:spPr>
          <a:xfrm flipH="1">
            <a:off x="7669388" y="3083633"/>
            <a:ext cx="1799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December 2015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C694FB-5E0F-4A73-8748-ECD20ED2C5B6}"/>
              </a:ext>
            </a:extLst>
          </p:cNvPr>
          <p:cNvSpPr txBox="1"/>
          <p:nvPr/>
        </p:nvSpPr>
        <p:spPr>
          <a:xfrm>
            <a:off x="6639950" y="5584875"/>
            <a:ext cx="1029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0101014</a:t>
            </a:r>
          </a:p>
        </p:txBody>
      </p:sp>
      <p:pic>
        <p:nvPicPr>
          <p:cNvPr id="23" name="Audio 22">
            <a:hlinkClick r:id="" action="ppaction://media"/>
            <a:extLst>
              <a:ext uri="{FF2B5EF4-FFF2-40B4-BE49-F238E27FC236}">
                <a16:creationId xmlns:a16="http://schemas.microsoft.com/office/drawing/2014/main" id="{2D34E2DA-87B4-43C8-A64E-C66F672053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4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26"/>
    </mc:Choice>
    <mc:Fallback xmlns="">
      <p:transition spd="slow" advTm="463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536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b="1" dirty="0"/>
            </a:br>
            <a:r>
              <a:rPr lang="en-US" sz="3600" b="1" dirty="0"/>
              <a:t>IHDA-HOME, NHTF, NSP &amp; CDBG Only</a:t>
            </a:r>
            <a:endParaRPr lang="en-US" sz="4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9880"/>
            <a:ext cx="10515600" cy="5085719"/>
          </a:xfrm>
        </p:spPr>
        <p:txBody>
          <a:bodyPr/>
          <a:lstStyle/>
          <a:p>
            <a:pPr marL="514350" indent="-514350">
              <a:buAutoNum type="arabicPeriod" startAt="5"/>
            </a:pPr>
            <a:r>
              <a:rPr lang="en-US" dirty="0"/>
              <a:t>Development Name </a:t>
            </a:r>
          </a:p>
          <a:p>
            <a:pPr lvl="1"/>
            <a:r>
              <a:rPr lang="en-US" dirty="0"/>
              <a:t>Name should match DMS and The Compliance Connection</a:t>
            </a:r>
          </a:p>
          <a:p>
            <a:pPr lvl="1"/>
            <a:r>
              <a:rPr lang="en-US" dirty="0"/>
              <a:t>List the building address affiliated with the BIN number listed in #3. Additionally, utilize separate sheets for each building.</a:t>
            </a:r>
          </a:p>
          <a:p>
            <a:pPr lvl="1"/>
            <a:r>
              <a:rPr lang="en-US" dirty="0"/>
              <a:t>Complete Property Manager contact information.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indent="-457200">
              <a:buFont typeface="+mj-lt"/>
              <a:buAutoNum type="arabicPeriod" startAt="5"/>
            </a:pPr>
            <a:r>
              <a:rPr lang="en-US" dirty="0"/>
              <a:t>Management company information must be on all pages. 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/>
          </a:p>
          <a:p>
            <a:pPr marL="457200" indent="-457200">
              <a:buFont typeface="+mj-lt"/>
              <a:buAutoNum type="arabicPeriod" startAt="5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C374F4-1496-4A6C-BE61-B275F79A33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425" y="3852320"/>
            <a:ext cx="4829175" cy="8848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16E173-69AD-4F46-B2D0-7A35FA917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1412" y="5272088"/>
            <a:ext cx="4829175" cy="90487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0E129C-A3E6-497D-B548-B92B7933F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21A4D7D-6362-4C8E-BEE0-4DBFA82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E230C-4646-4E31-8B81-21C85A40F33B}"/>
              </a:ext>
            </a:extLst>
          </p:cNvPr>
          <p:cNvSpPr txBox="1"/>
          <p:nvPr/>
        </p:nvSpPr>
        <p:spPr>
          <a:xfrm>
            <a:off x="5598940" y="3971372"/>
            <a:ext cx="2371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Serenity Apartments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401E62-69C8-4296-B9DB-8D2226C14CF6}"/>
              </a:ext>
            </a:extLst>
          </p:cNvPr>
          <p:cNvSpPr txBox="1"/>
          <p:nvPr/>
        </p:nvSpPr>
        <p:spPr>
          <a:xfrm>
            <a:off x="5598940" y="3751647"/>
            <a:ext cx="2271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2456 Robinhood Lane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A26EFA-7547-4A76-ABE6-7934D4A23A0E}"/>
              </a:ext>
            </a:extLst>
          </p:cNvPr>
          <p:cNvSpPr txBox="1"/>
          <p:nvPr/>
        </p:nvSpPr>
        <p:spPr>
          <a:xfrm>
            <a:off x="5598940" y="4168075"/>
            <a:ext cx="205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Felicia Thomas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074184-F493-4643-910C-F6C7A265AE53}"/>
              </a:ext>
            </a:extLst>
          </p:cNvPr>
          <p:cNvSpPr txBox="1"/>
          <p:nvPr/>
        </p:nvSpPr>
        <p:spPr>
          <a:xfrm>
            <a:off x="5503306" y="4396081"/>
            <a:ext cx="368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(312) 333-3333 / FThomas@Serenity.org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E2E83E-E330-4BD6-8427-DA2CDC7EE0A7}"/>
              </a:ext>
            </a:extLst>
          </p:cNvPr>
          <p:cNvSpPr txBox="1"/>
          <p:nvPr/>
        </p:nvSpPr>
        <p:spPr>
          <a:xfrm>
            <a:off x="5528609" y="5582506"/>
            <a:ext cx="2392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(847) 222-2222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C07B43-EAEC-49E4-9F4E-4422472295E1}"/>
              </a:ext>
            </a:extLst>
          </p:cNvPr>
          <p:cNvSpPr txBox="1"/>
          <p:nvPr/>
        </p:nvSpPr>
        <p:spPr>
          <a:xfrm>
            <a:off x="5522738" y="5154380"/>
            <a:ext cx="3046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DKG Management Company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DCAF89-72E0-4074-9D0D-298A056BB485}"/>
              </a:ext>
            </a:extLst>
          </p:cNvPr>
          <p:cNvSpPr txBox="1"/>
          <p:nvPr/>
        </p:nvSpPr>
        <p:spPr>
          <a:xfrm>
            <a:off x="5513567" y="5390562"/>
            <a:ext cx="2392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Marcus Digby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40ABF7-6861-4534-A0AC-5B0EF99E2198}"/>
              </a:ext>
            </a:extLst>
          </p:cNvPr>
          <p:cNvSpPr txBox="1"/>
          <p:nvPr/>
        </p:nvSpPr>
        <p:spPr>
          <a:xfrm>
            <a:off x="5515704" y="5793336"/>
            <a:ext cx="3176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FF0000"/>
                </a:solidFill>
              </a:rPr>
              <a:t>Mdigby@DKG</a:t>
            </a:r>
            <a:r>
              <a:rPr lang="en-US" sz="1600" b="1" dirty="0">
                <a:solidFill>
                  <a:srgbClr val="FF0000"/>
                </a:solidFill>
              </a:rPr>
              <a:t> Properties, LLC</a:t>
            </a:r>
            <a:r>
              <a:rPr lang="en-US" b="1" dirty="0">
                <a:solidFill>
                  <a:srgbClr val="FF0000"/>
                </a:solidFill>
              </a:rPr>
              <a:t>. </a:t>
            </a:r>
          </a:p>
        </p:txBody>
      </p:sp>
      <p:pic>
        <p:nvPicPr>
          <p:cNvPr id="23" name="Audio 22">
            <a:hlinkClick r:id="" action="ppaction://media"/>
            <a:extLst>
              <a:ext uri="{FF2B5EF4-FFF2-40B4-BE49-F238E27FC236}">
                <a16:creationId xmlns:a16="http://schemas.microsoft.com/office/drawing/2014/main" id="{6126EE3F-4033-4450-A701-8B48B049F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6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22"/>
    </mc:Choice>
    <mc:Fallback xmlns="">
      <p:transition spd="slow" advTm="35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111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NHTF, NSP &amp; CDBG Only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7"/>
            </a:pPr>
            <a:r>
              <a:rPr lang="en-US" dirty="0"/>
              <a:t>Borrower information must match Owner Organization in DMS.  </a:t>
            </a:r>
          </a:p>
          <a:p>
            <a:pPr marL="514350" indent="-514350">
              <a:buAutoNum type="arabicPeriod" startAt="7"/>
            </a:pPr>
            <a:endParaRPr lang="en-US" dirty="0"/>
          </a:p>
          <a:p>
            <a:pPr marL="514350" indent="-514350">
              <a:buAutoNum type="arabicPeriod" startAt="7"/>
            </a:pPr>
            <a:endParaRPr lang="en-US" dirty="0"/>
          </a:p>
          <a:p>
            <a:pPr marL="514350" indent="-514350">
              <a:buAutoNum type="arabicPeriod" startAt="7"/>
            </a:pPr>
            <a:r>
              <a:rPr lang="en-US" dirty="0"/>
              <a:t>Total units to include </a:t>
            </a:r>
            <a:r>
              <a:rPr lang="en-US" u="sng" dirty="0"/>
              <a:t>ALL</a:t>
            </a:r>
            <a:r>
              <a:rPr lang="en-US" dirty="0"/>
              <a:t> units – Market, Manager, Maintenance, and program.  </a:t>
            </a:r>
          </a:p>
          <a:p>
            <a:pPr marL="514350" indent="-514350">
              <a:buAutoNum type="arabicPeriod" startAt="7"/>
            </a:pPr>
            <a:endParaRPr lang="en-US" dirty="0"/>
          </a:p>
          <a:p>
            <a:pPr marL="514350" indent="-514350">
              <a:buAutoNum type="arabicPeriod" startAt="7"/>
            </a:pPr>
            <a:r>
              <a:rPr lang="en-US" dirty="0"/>
              <a:t>County must be listed on all pages.  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9D446B-BBB9-4876-ACFB-592849138E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9987" y="2343955"/>
            <a:ext cx="4772025" cy="847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05CBEC-54E8-4425-9079-59C12476B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199" y="4144693"/>
            <a:ext cx="4419600" cy="228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4BEE19-5268-4E77-BF6A-E5E3687E80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9987" y="5457532"/>
            <a:ext cx="4810125" cy="24765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D7E55B-C348-4FA7-A562-CFABC709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64B2FD-ED0F-49D1-B8E1-E82BEBA79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11DB5A-00E3-4EE2-BDCA-7F360159345B}"/>
              </a:ext>
            </a:extLst>
          </p:cNvPr>
          <p:cNvSpPr txBox="1"/>
          <p:nvPr/>
        </p:nvSpPr>
        <p:spPr>
          <a:xfrm>
            <a:off x="5514536" y="2259546"/>
            <a:ext cx="279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Hughes Enterprise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741D25-0BB2-45E9-849E-EA37A7AEF6F8}"/>
              </a:ext>
            </a:extLst>
          </p:cNvPr>
          <p:cNvSpPr txBox="1"/>
          <p:nvPr/>
        </p:nvSpPr>
        <p:spPr>
          <a:xfrm>
            <a:off x="5514536" y="2476129"/>
            <a:ext cx="2419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Alvin Hughes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B6F637-E808-4285-9E5A-6E24070D7493}"/>
              </a:ext>
            </a:extLst>
          </p:cNvPr>
          <p:cNvSpPr txBox="1"/>
          <p:nvPr/>
        </p:nvSpPr>
        <p:spPr>
          <a:xfrm>
            <a:off x="5500468" y="2677957"/>
            <a:ext cx="1730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(630) 777-1777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B2595C-4931-4103-8083-D710F2819F31}"/>
              </a:ext>
            </a:extLst>
          </p:cNvPr>
          <p:cNvSpPr txBox="1"/>
          <p:nvPr/>
        </p:nvSpPr>
        <p:spPr>
          <a:xfrm>
            <a:off x="5537835" y="2879159"/>
            <a:ext cx="307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A.Hughes@EnterpriseCo.com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304A00-3ACC-4A69-A528-9C598314D177}"/>
              </a:ext>
            </a:extLst>
          </p:cNvPr>
          <p:cNvSpPr txBox="1"/>
          <p:nvPr/>
        </p:nvSpPr>
        <p:spPr>
          <a:xfrm>
            <a:off x="6471138" y="3855279"/>
            <a:ext cx="168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02383D-7ABA-4FD8-9375-AA66F94F29E2}"/>
              </a:ext>
            </a:extLst>
          </p:cNvPr>
          <p:cNvSpPr txBox="1"/>
          <p:nvPr/>
        </p:nvSpPr>
        <p:spPr>
          <a:xfrm>
            <a:off x="6625883" y="5335850"/>
            <a:ext cx="167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DuPage</a:t>
            </a:r>
          </a:p>
        </p:txBody>
      </p:sp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C9AFB5E7-3295-4F7D-ABBF-399A7DE79E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3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40"/>
    </mc:Choice>
    <mc:Fallback xmlns="">
      <p:transition spd="slow" advTm="27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042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NHTF, NSP &amp; CDBG Only</a:t>
            </a:r>
            <a:endParaRPr lang="en-US" sz="4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413" indent="-633413">
              <a:buAutoNum type="arabicPeriod" startAt="10"/>
            </a:pPr>
            <a:r>
              <a:rPr lang="en-US" dirty="0"/>
              <a:t>Depending on the individual tenant events, the limits can be from the previous or current years. </a:t>
            </a:r>
          </a:p>
          <a:p>
            <a:pPr marL="633413" indent="-633413">
              <a:buAutoNum type="arabicPeriod" startAt="10"/>
            </a:pPr>
            <a:r>
              <a:rPr lang="en-US" dirty="0"/>
              <a:t>The previous calendar year being reported for compliance.</a:t>
            </a:r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r>
              <a:rPr lang="en-US" dirty="0"/>
              <a:t>List the number of units by Agency &amp; Program</a:t>
            </a:r>
          </a:p>
          <a:p>
            <a:pPr lvl="1"/>
            <a:r>
              <a:rPr lang="en-US" dirty="0"/>
              <a:t>Totals can exceed total units if programs are overlapped. </a:t>
            </a:r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8A0C2-074F-47FE-BB57-A047B14A75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2410766"/>
            <a:ext cx="4152900" cy="2571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C089FA-F9EC-4E7D-B962-F18713F8CA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9461" y="3305175"/>
            <a:ext cx="5553075" cy="247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565570-11FF-4392-B98C-D4E946C244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392" y="4764821"/>
            <a:ext cx="5251606" cy="14121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EB27B9-5463-4072-8FED-5B0AE9B167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5998" y="4755967"/>
            <a:ext cx="2583768" cy="14315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46A41B-ACE1-46E4-AAFC-06B3F71ED8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90317" y="4764821"/>
            <a:ext cx="2972791" cy="142269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823D28-3979-459F-A942-1769472A4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839953-C3A7-443C-903F-73D206417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FA14A-05E4-4C20-AD66-E6C54C726F60}"/>
              </a:ext>
            </a:extLst>
          </p:cNvPr>
          <p:cNvSpPr txBox="1"/>
          <p:nvPr/>
        </p:nvSpPr>
        <p:spPr>
          <a:xfrm>
            <a:off x="9439422" y="2280299"/>
            <a:ext cx="130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2019/2020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BAB03E-79DF-49ED-A68D-AD10709B4568}"/>
              </a:ext>
            </a:extLst>
          </p:cNvPr>
          <p:cNvSpPr txBox="1"/>
          <p:nvPr/>
        </p:nvSpPr>
        <p:spPr>
          <a:xfrm flipH="1">
            <a:off x="5824031" y="3232048"/>
            <a:ext cx="292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1/1/2020-12/31/2020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39DBFF-8C66-4007-A71F-6F82BFC9CF81}"/>
              </a:ext>
            </a:extLst>
          </p:cNvPr>
          <p:cNvSpPr txBox="1"/>
          <p:nvPr/>
        </p:nvSpPr>
        <p:spPr>
          <a:xfrm>
            <a:off x="1617776" y="5795887"/>
            <a:ext cx="562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40</a:t>
            </a:r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7706769A-711E-4595-814C-AC03232FC7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6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9"/>
    </mc:Choice>
    <mc:Fallback xmlns="">
      <p:transition spd="slow" advTm="51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2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NHTF, NSP &amp; CDBG Only</a:t>
            </a:r>
            <a:endParaRPr lang="en-US" sz="4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22391" cy="4351338"/>
          </a:xfrm>
        </p:spPr>
        <p:txBody>
          <a:bodyPr/>
          <a:lstStyle/>
          <a:p>
            <a:pPr marL="514350" indent="-514350">
              <a:buAutoNum type="arabicPeriod" startAt="13"/>
            </a:pPr>
            <a:r>
              <a:rPr lang="en-US" dirty="0"/>
              <a:t>   Unit numbers should correlate with the BIN number.</a:t>
            </a:r>
          </a:p>
          <a:p>
            <a:pPr marL="0" indent="0">
              <a:buNone/>
            </a:pPr>
            <a:r>
              <a:rPr lang="en-US" dirty="0"/>
              <a:t>14. &amp; 15.    Number of bedrooms and bathrooms in the unit.</a:t>
            </a:r>
          </a:p>
          <a:p>
            <a:pPr marL="514350" indent="-514350">
              <a:buAutoNum type="arabicPeriod" startAt="16"/>
            </a:pPr>
            <a:r>
              <a:rPr lang="en-US" dirty="0"/>
              <a:t>   Number of household members.</a:t>
            </a:r>
          </a:p>
          <a:p>
            <a:pPr marL="514350" indent="-514350">
              <a:buAutoNum type="arabicPeriod" startAt="16"/>
            </a:pPr>
            <a:r>
              <a:rPr lang="en-US" dirty="0"/>
              <a:t>   Occupancy Status – Tenant, Management, Vacant</a:t>
            </a:r>
          </a:p>
          <a:p>
            <a:pPr marL="514350" indent="-514350">
              <a:buAutoNum type="arabicPeriod" startAt="16"/>
            </a:pPr>
            <a:r>
              <a:rPr lang="en-US" dirty="0"/>
              <a:t>   Tenant name – list additional household members on following lines.</a:t>
            </a:r>
          </a:p>
          <a:p>
            <a:pPr marL="739775" indent="-739775">
              <a:buAutoNum type="arabicPeriod" startAt="16"/>
            </a:pPr>
            <a:r>
              <a:rPr lang="en-US" dirty="0"/>
              <a:t>HH (Head of Household) is listed first. Additional members listed  after with relationship to the HH.  </a:t>
            </a:r>
          </a:p>
          <a:p>
            <a:pPr marL="514350" indent="-514350">
              <a:buAutoNum type="arabicPeriod" startAt="16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FE7F9A-4569-4BBA-AAA4-E99B386F6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21B8F-A8EE-4A2F-B5BD-78F208F0F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62C7E7E3-64F8-4C10-A607-78257D1EAA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956980"/>
              </p:ext>
            </p:extLst>
          </p:nvPr>
        </p:nvGraphicFramePr>
        <p:xfrm>
          <a:off x="1934881" y="4805540"/>
          <a:ext cx="8128001" cy="159825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36454">
                  <a:extLst>
                    <a:ext uri="{9D8B030D-6E8A-4147-A177-3AD203B41FA5}">
                      <a16:colId xmlns:a16="http://schemas.microsoft.com/office/drawing/2014/main" val="3395613447"/>
                    </a:ext>
                  </a:extLst>
                </a:gridCol>
                <a:gridCol w="742082">
                  <a:extLst>
                    <a:ext uri="{9D8B030D-6E8A-4147-A177-3AD203B41FA5}">
                      <a16:colId xmlns:a16="http://schemas.microsoft.com/office/drawing/2014/main" val="1376812642"/>
                    </a:ext>
                  </a:extLst>
                </a:gridCol>
                <a:gridCol w="699247">
                  <a:extLst>
                    <a:ext uri="{9D8B030D-6E8A-4147-A177-3AD203B41FA5}">
                      <a16:colId xmlns:a16="http://schemas.microsoft.com/office/drawing/2014/main" val="1035650392"/>
                    </a:ext>
                  </a:extLst>
                </a:gridCol>
                <a:gridCol w="717177">
                  <a:extLst>
                    <a:ext uri="{9D8B030D-6E8A-4147-A177-3AD203B41FA5}">
                      <a16:colId xmlns:a16="http://schemas.microsoft.com/office/drawing/2014/main" val="979474953"/>
                    </a:ext>
                  </a:extLst>
                </a:gridCol>
                <a:gridCol w="1389529">
                  <a:extLst>
                    <a:ext uri="{9D8B030D-6E8A-4147-A177-3AD203B41FA5}">
                      <a16:colId xmlns:a16="http://schemas.microsoft.com/office/drawing/2014/main" val="758519331"/>
                    </a:ext>
                  </a:extLst>
                </a:gridCol>
                <a:gridCol w="1444065">
                  <a:extLst>
                    <a:ext uri="{9D8B030D-6E8A-4147-A177-3AD203B41FA5}">
                      <a16:colId xmlns:a16="http://schemas.microsoft.com/office/drawing/2014/main" val="1872193573"/>
                    </a:ext>
                  </a:extLst>
                </a:gridCol>
                <a:gridCol w="2299447">
                  <a:extLst>
                    <a:ext uri="{9D8B030D-6E8A-4147-A177-3AD203B41FA5}">
                      <a16:colId xmlns:a16="http://schemas.microsoft.com/office/drawing/2014/main" val="3719016976"/>
                    </a:ext>
                  </a:extLst>
                </a:gridCol>
              </a:tblGrid>
              <a:tr h="285078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252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Unit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# of BRS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# of 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0" dirty="0"/>
                        <a:t># of HH Member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OCCUPANCY STATUS (TENANT, MGMT, OR VACANT)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TENANT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RELATIONSHIP TO HH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0234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TENANT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John Doe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Head of Household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388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TENANT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Jane Doe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Child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555035"/>
                  </a:ext>
                </a:extLst>
              </a:tr>
            </a:tbl>
          </a:graphicData>
        </a:graphic>
      </p:graphicFrame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41F8C8D-17EE-4548-8D6D-2F8B08ECBB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98"/>
    </mc:Choice>
    <mc:Fallback xmlns="">
      <p:transition spd="slow" advTm="45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2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NHTF, NSP &amp; CDBG Only</a:t>
            </a:r>
            <a:endParaRPr lang="en-US" sz="4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22391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20. &amp; 21.    Date and income at initial certification and move in.</a:t>
            </a:r>
          </a:p>
          <a:p>
            <a:pPr marL="514350" indent="-514350">
              <a:buAutoNum type="arabicPeriod" startAt="22"/>
            </a:pPr>
            <a:r>
              <a:rPr lang="en-US" dirty="0"/>
              <a:t>   Current income – will be the same if the unit has a new move in. </a:t>
            </a:r>
          </a:p>
          <a:p>
            <a:pPr marL="746125" indent="-746125">
              <a:buAutoNum type="arabicPeriod" startAt="23"/>
            </a:pPr>
            <a:r>
              <a:rPr lang="en-US" dirty="0"/>
              <a:t>The AMI% should be listed with the Head of Household only.  Use  the Area Median Income Options box to complete this line. </a:t>
            </a:r>
          </a:p>
          <a:p>
            <a:pPr marL="746125" indent="-746125">
              <a:buAutoNum type="arabicPeriod" startAt="23"/>
            </a:pPr>
            <a:r>
              <a:rPr lang="en-US" dirty="0"/>
              <a:t>Enter the current HUD approved Income Limit, per the AMI% for the development’s county, according to the #30 lease date. </a:t>
            </a:r>
          </a:p>
          <a:p>
            <a:pPr marL="514350" indent="-514350">
              <a:buAutoNum type="arabicPeriod" startAt="22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59EA5E-5B09-422E-8F2B-4A0ABCDC4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201" y="4373562"/>
            <a:ext cx="1400175" cy="166687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808B29-C71C-4F10-BBEA-D50C0BB3C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81D4EC-5CF0-41BC-9BE0-FD5DC4C61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8F6F957-0CB6-4B64-8EBA-0D8906375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811389"/>
              </p:ext>
            </p:extLst>
          </p:nvPr>
        </p:nvGraphicFramePr>
        <p:xfrm>
          <a:off x="1469579" y="4074160"/>
          <a:ext cx="5785222" cy="19100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36705">
                  <a:extLst>
                    <a:ext uri="{9D8B030D-6E8A-4147-A177-3AD203B41FA5}">
                      <a16:colId xmlns:a16="http://schemas.microsoft.com/office/drawing/2014/main" val="3076445589"/>
                    </a:ext>
                  </a:extLst>
                </a:gridCol>
                <a:gridCol w="652138">
                  <a:extLst>
                    <a:ext uri="{9D8B030D-6E8A-4147-A177-3AD203B41FA5}">
                      <a16:colId xmlns:a16="http://schemas.microsoft.com/office/drawing/2014/main" val="399691814"/>
                    </a:ext>
                  </a:extLst>
                </a:gridCol>
                <a:gridCol w="1346992">
                  <a:extLst>
                    <a:ext uri="{9D8B030D-6E8A-4147-A177-3AD203B41FA5}">
                      <a16:colId xmlns:a16="http://schemas.microsoft.com/office/drawing/2014/main" val="2656270807"/>
                    </a:ext>
                  </a:extLst>
                </a:gridCol>
                <a:gridCol w="995082">
                  <a:extLst>
                    <a:ext uri="{9D8B030D-6E8A-4147-A177-3AD203B41FA5}">
                      <a16:colId xmlns:a16="http://schemas.microsoft.com/office/drawing/2014/main" val="3913629617"/>
                    </a:ext>
                  </a:extLst>
                </a:gridCol>
                <a:gridCol w="1954305">
                  <a:extLst>
                    <a:ext uri="{9D8B030D-6E8A-4147-A177-3AD203B41FA5}">
                      <a16:colId xmlns:a16="http://schemas.microsoft.com/office/drawing/2014/main" val="35413374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013936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MOVE-IN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MOVE-IN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CURRENT ANNUAL INCOME PER HOUSEHOLD MEMBER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AMI%; LIST MOST RESTRICTIVE (USE RANGES BELOW)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CURRENT INCOME LIMIT PER AMI%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58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01/01/2021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$16,460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$16,460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0-30% AMI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$21,840 </a:t>
                      </a:r>
                    </a:p>
                    <a:p>
                      <a:pPr algn="ctr"/>
                      <a:endParaRPr lang="en-US" sz="8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1981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i="1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744598"/>
                  </a:ext>
                </a:extLst>
              </a:tr>
            </a:tbl>
          </a:graphicData>
        </a:graphic>
      </p:graphicFrame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1445794-CF9C-484A-8116-55F98FA4C2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99"/>
    </mc:Choice>
    <mc:Fallback xmlns="">
      <p:transition spd="slow" advTm="410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2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NSP &amp; CDBG Only</a:t>
            </a:r>
            <a:endParaRPr lang="en-US" sz="4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22391" cy="4351338"/>
          </a:xfrm>
        </p:spPr>
        <p:txBody>
          <a:bodyPr/>
          <a:lstStyle/>
          <a:p>
            <a:pPr marL="514350" indent="-514350">
              <a:buAutoNum type="arabicPeriod" startAt="25"/>
            </a:pPr>
            <a:r>
              <a:rPr lang="en-US" dirty="0"/>
              <a:t>   Total Rent – Sum of lines 26-28.</a:t>
            </a:r>
          </a:p>
          <a:p>
            <a:pPr marL="514350" indent="-514350">
              <a:buAutoNum type="arabicPeriod" startAt="25"/>
            </a:pPr>
            <a:r>
              <a:rPr lang="en-US" dirty="0"/>
              <a:t>   Utility Allowance – Itemized amounts in bottom right box.</a:t>
            </a:r>
          </a:p>
          <a:p>
            <a:pPr marL="514350" indent="-514350">
              <a:buAutoNum type="arabicPeriod" startAt="25"/>
            </a:pPr>
            <a:r>
              <a:rPr lang="en-US" dirty="0"/>
              <a:t>   Tenant Rent – Amount paid by tenant. </a:t>
            </a:r>
          </a:p>
          <a:p>
            <a:pPr marL="514350" indent="-514350">
              <a:buAutoNum type="arabicPeriod" startAt="25"/>
            </a:pPr>
            <a:r>
              <a:rPr lang="en-US" dirty="0"/>
              <a:t>   Subsidy Amount – Project based or subsidy amount. </a:t>
            </a:r>
          </a:p>
          <a:p>
            <a:pPr marL="746125" indent="-746125">
              <a:buAutoNum type="arabicPeriod" startAt="25"/>
            </a:pPr>
            <a:r>
              <a:rPr lang="en-US" dirty="0"/>
              <a:t>Subsidy Type/Program – Use “Rental Assistance Codes” box at the   bottom of the page.  </a:t>
            </a:r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A7FD73-2568-4A9F-B042-5A6680747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20" y="4347413"/>
            <a:ext cx="3590926" cy="179546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2997F4-E0E1-4FE4-9B0B-D064C9D19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46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1B188A3-7DC7-471D-BD4B-EECAF5D40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2D4A38FF-B722-467F-A5A9-CCEB87073B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697902"/>
              </p:ext>
            </p:extLst>
          </p:nvPr>
        </p:nvGraphicFramePr>
        <p:xfrm>
          <a:off x="95233" y="4534533"/>
          <a:ext cx="4192306" cy="13766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65379">
                  <a:extLst>
                    <a:ext uri="{9D8B030D-6E8A-4147-A177-3AD203B41FA5}">
                      <a16:colId xmlns:a16="http://schemas.microsoft.com/office/drawing/2014/main" val="3326775355"/>
                    </a:ext>
                  </a:extLst>
                </a:gridCol>
                <a:gridCol w="896470">
                  <a:extLst>
                    <a:ext uri="{9D8B030D-6E8A-4147-A177-3AD203B41FA5}">
                      <a16:colId xmlns:a16="http://schemas.microsoft.com/office/drawing/2014/main" val="3948710731"/>
                    </a:ext>
                  </a:extLst>
                </a:gridCol>
                <a:gridCol w="627530">
                  <a:extLst>
                    <a:ext uri="{9D8B030D-6E8A-4147-A177-3AD203B41FA5}">
                      <a16:colId xmlns:a16="http://schemas.microsoft.com/office/drawing/2014/main" val="3718179442"/>
                    </a:ext>
                  </a:extLst>
                </a:gridCol>
                <a:gridCol w="797859">
                  <a:extLst>
                    <a:ext uri="{9D8B030D-6E8A-4147-A177-3AD203B41FA5}">
                      <a16:colId xmlns:a16="http://schemas.microsoft.com/office/drawing/2014/main" val="4001573727"/>
                    </a:ext>
                  </a:extLst>
                </a:gridCol>
                <a:gridCol w="1105068">
                  <a:extLst>
                    <a:ext uri="{9D8B030D-6E8A-4147-A177-3AD203B41FA5}">
                      <a16:colId xmlns:a16="http://schemas.microsoft.com/office/drawing/2014/main" val="21907432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078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TOTAL RENT FOR 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UTILITY ALLOWANCE (SEE BELOW)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TENANT RENT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SUBSIDY AMOUNT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SUBSIDY TYPE/PROGRAM (USE CODES BELOW)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377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$746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78749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30C28DB3-C214-44C9-9B6D-C936F443E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881656"/>
              </p:ext>
            </p:extLst>
          </p:nvPr>
        </p:nvGraphicFramePr>
        <p:xfrm>
          <a:off x="8039029" y="4502444"/>
          <a:ext cx="4000573" cy="14854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1272">
                  <a:extLst>
                    <a:ext uri="{9D8B030D-6E8A-4147-A177-3AD203B41FA5}">
                      <a16:colId xmlns:a16="http://schemas.microsoft.com/office/drawing/2014/main" val="243548430"/>
                    </a:ext>
                  </a:extLst>
                </a:gridCol>
                <a:gridCol w="613138">
                  <a:extLst>
                    <a:ext uri="{9D8B030D-6E8A-4147-A177-3AD203B41FA5}">
                      <a16:colId xmlns:a16="http://schemas.microsoft.com/office/drawing/2014/main" val="1471710528"/>
                    </a:ext>
                  </a:extLst>
                </a:gridCol>
                <a:gridCol w="682222">
                  <a:extLst>
                    <a:ext uri="{9D8B030D-6E8A-4147-A177-3AD203B41FA5}">
                      <a16:colId xmlns:a16="http://schemas.microsoft.com/office/drawing/2014/main" val="2759912766"/>
                    </a:ext>
                  </a:extLst>
                </a:gridCol>
                <a:gridCol w="561323">
                  <a:extLst>
                    <a:ext uri="{9D8B030D-6E8A-4147-A177-3AD203B41FA5}">
                      <a16:colId xmlns:a16="http://schemas.microsoft.com/office/drawing/2014/main" val="2130174261"/>
                    </a:ext>
                  </a:extLst>
                </a:gridCol>
                <a:gridCol w="639044">
                  <a:extLst>
                    <a:ext uri="{9D8B030D-6E8A-4147-A177-3AD203B41FA5}">
                      <a16:colId xmlns:a16="http://schemas.microsoft.com/office/drawing/2014/main" val="2371743039"/>
                    </a:ext>
                  </a:extLst>
                </a:gridCol>
                <a:gridCol w="863574">
                  <a:extLst>
                    <a:ext uri="{9D8B030D-6E8A-4147-A177-3AD203B41FA5}">
                      <a16:colId xmlns:a16="http://schemas.microsoft.com/office/drawing/2014/main" val="3792407230"/>
                    </a:ext>
                  </a:extLst>
                </a:gridCol>
              </a:tblGrid>
              <a:tr h="9686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ITEMIZED UTILITY ALLOWANCE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014658"/>
                  </a:ext>
                </a:extLst>
              </a:tr>
              <a:tr h="9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Bedrooms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Gas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Electric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Water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Other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70247772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20.00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35.00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       -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55.00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10317273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35.00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50.00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85.00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6256654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47.00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62.00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109.00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06841975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68.00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79.00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       -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147.00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22986010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102.00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111.00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213.00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8797696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116.00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124.00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240.00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93752176"/>
                  </a:ext>
                </a:extLst>
              </a:tr>
            </a:tbl>
          </a:graphicData>
        </a:graphic>
      </p:graphicFrame>
      <p:pic>
        <p:nvPicPr>
          <p:cNvPr id="20" name="Audio 19">
            <a:hlinkClick r:id="" action="ppaction://media"/>
            <a:extLst>
              <a:ext uri="{FF2B5EF4-FFF2-40B4-BE49-F238E27FC236}">
                <a16:creationId xmlns:a16="http://schemas.microsoft.com/office/drawing/2014/main" id="{67328B04-2E9D-4BD7-A957-11824B30C6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09"/>
    </mc:Choice>
    <mc:Fallback xmlns="">
      <p:transition spd="slow" advTm="41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2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NSP &amp; CDBG Only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22391" cy="4351338"/>
          </a:xfrm>
        </p:spPr>
        <p:txBody>
          <a:bodyPr/>
          <a:lstStyle/>
          <a:p>
            <a:pPr marL="514350" indent="-514350">
              <a:buAutoNum type="arabicPeriod" startAt="30"/>
            </a:pPr>
            <a:r>
              <a:rPr lang="en-US" dirty="0"/>
              <a:t>  Lease Start Date – Same as effective date on TST-3.</a:t>
            </a:r>
          </a:p>
          <a:p>
            <a:pPr marL="688975" indent="-688975">
              <a:buAutoNum type="arabicPeriod" startAt="30"/>
            </a:pPr>
            <a:r>
              <a:rPr lang="en-US" dirty="0"/>
              <a:t>Lease Expiration, Move Out, or Transfer Date – Move Out=MO, Transfer=TR.  After the type of date, enter the date. For a transfer date, indicate the unit the tenant transferred to.</a:t>
            </a:r>
          </a:p>
          <a:p>
            <a:pPr lvl="2"/>
            <a:r>
              <a:rPr lang="en-US" dirty="0"/>
              <a:t>Enter the initials BEFORE the Move Out/Transfer date</a:t>
            </a:r>
          </a:p>
          <a:p>
            <a:pPr marL="688975" indent="-688975">
              <a:buNone/>
            </a:pPr>
            <a:r>
              <a:rPr lang="en-US" dirty="0"/>
              <a:t>32–36.   Additional program information from all three sources, if applicable. </a:t>
            </a:r>
          </a:p>
          <a:p>
            <a:pPr marL="688975" indent="-688975">
              <a:buNone/>
            </a:pPr>
            <a:endParaRPr lang="en-US" dirty="0"/>
          </a:p>
          <a:p>
            <a:pPr marL="514350" indent="-514350">
              <a:buAutoNum type="arabicPeriod" startAt="3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BDA047-BBC0-436A-A64A-84E83A174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39196-AC52-46F8-A1F6-CC610E0BC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D3133043-37FF-4ABD-8C66-1E0010A04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741335"/>
              </p:ext>
            </p:extLst>
          </p:nvPr>
        </p:nvGraphicFramePr>
        <p:xfrm>
          <a:off x="1854199" y="4492149"/>
          <a:ext cx="8128001" cy="14732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211730">
                  <a:extLst>
                    <a:ext uri="{9D8B030D-6E8A-4147-A177-3AD203B41FA5}">
                      <a16:colId xmlns:a16="http://schemas.microsoft.com/office/drawing/2014/main" val="3472804834"/>
                    </a:ext>
                  </a:extLst>
                </a:gridCol>
                <a:gridCol w="1110556">
                  <a:extLst>
                    <a:ext uri="{9D8B030D-6E8A-4147-A177-3AD203B41FA5}">
                      <a16:colId xmlns:a16="http://schemas.microsoft.com/office/drawing/2014/main" val="423423814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9348798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426564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73020697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34254057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472588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91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LEASE START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LEASE EXPIRATION MOVE OUT OR TRANSFER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IHDA FUNDING PROGRAM(S)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CITY OF CHICAGO FUNDING PROGRAM(S)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COOK COUNTY FUNDING PROGRAM(S)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LOW HOME OR HIGH HOME (IF APPLICABLE)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CDBG OR NSP UNIT </a:t>
                      </a:r>
                    </a:p>
                    <a:p>
                      <a:pPr algn="ctr"/>
                      <a:r>
                        <a:rPr lang="en-US" sz="1050" dirty="0"/>
                        <a:t>Y/N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142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01/01/2021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12/31/2021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HTF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LOW HOME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901565"/>
                  </a:ext>
                </a:extLst>
              </a:tr>
            </a:tbl>
          </a:graphicData>
        </a:graphic>
      </p:graphicFrame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5ECB1F1-4B0A-42E1-9992-70356E4816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1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582"/>
    </mc:Choice>
    <mc:Fallback xmlns="">
      <p:transition spd="slow" advTm="53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C078D-3491-4F25-B27E-AE15A156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2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Tenant Profile Compliance Report (TST-2)</a:t>
            </a:r>
            <a:br>
              <a:rPr lang="en-US" dirty="0"/>
            </a:br>
            <a:r>
              <a:rPr lang="en-US" sz="3600" b="1" dirty="0"/>
              <a:t>IHDA-HOME, NHTF, NSP &amp; CDBG Only</a:t>
            </a:r>
            <a:endParaRPr lang="en-US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A6268-D208-4A53-8C3A-EA4058F3F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22391" cy="4351338"/>
          </a:xfrm>
        </p:spPr>
        <p:txBody>
          <a:bodyPr/>
          <a:lstStyle/>
          <a:p>
            <a:pPr marL="1139825" indent="-1139825">
              <a:buNone/>
            </a:pPr>
            <a:r>
              <a:rPr lang="en-US" dirty="0"/>
              <a:t>37-39.   Birth Date, SSN (XXX-XX-1234), and Gender – complete for each household member.</a:t>
            </a:r>
          </a:p>
          <a:p>
            <a:pPr marL="1139825" indent="-1139825">
              <a:buAutoNum type="arabicPeriod" startAt="40"/>
            </a:pPr>
            <a:r>
              <a:rPr lang="en-US" dirty="0"/>
              <a:t>Race – Use “Race Code” box at the bottom to complete this line. </a:t>
            </a:r>
          </a:p>
          <a:p>
            <a:pPr marL="1139825" indent="-1139825">
              <a:buAutoNum type="arabicPeriod" startAt="40"/>
            </a:pPr>
            <a:r>
              <a:rPr lang="en-US" dirty="0"/>
              <a:t>Ethnicity – Use “Ethnicity Code” box at the bottom to complete this line. </a:t>
            </a:r>
          </a:p>
          <a:p>
            <a:pPr marL="1139825" indent="-1139825">
              <a:buAutoNum type="arabicPeriod" startAt="40"/>
            </a:pPr>
            <a:r>
              <a:rPr lang="en-US" dirty="0"/>
              <a:t>Student Status – Must answer for each household member. </a:t>
            </a:r>
          </a:p>
          <a:p>
            <a:pPr marL="633413" indent="-633413">
              <a:buAutoNum type="arabicPeriod" startAt="10"/>
            </a:pPr>
            <a:endParaRPr lang="en-US" dirty="0"/>
          </a:p>
          <a:p>
            <a:pPr marL="633413" indent="-633413">
              <a:buAutoNum type="arabicPeriod" startAt="10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B631EA-89A3-4D79-AEFD-CF16CE810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878" y="4140369"/>
            <a:ext cx="2609850" cy="2009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40C359-26E4-4539-8F71-0E73CE7184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6283" y="4297532"/>
            <a:ext cx="2905125" cy="169545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F99ED9-DD6B-4978-802C-DC7BFD8F3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48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8436DB-316B-4731-B7C6-D09E889A3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B90F1609-38A3-4D8B-BCE1-765B2F3C32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509586"/>
              </p:ext>
            </p:extLst>
          </p:nvPr>
        </p:nvGraphicFramePr>
        <p:xfrm>
          <a:off x="108969" y="4297532"/>
          <a:ext cx="4747131" cy="1828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413">
                  <a:extLst>
                    <a:ext uri="{9D8B030D-6E8A-4147-A177-3AD203B41FA5}">
                      <a16:colId xmlns:a16="http://schemas.microsoft.com/office/drawing/2014/main" val="3483451519"/>
                    </a:ext>
                  </a:extLst>
                </a:gridCol>
                <a:gridCol w="744071">
                  <a:extLst>
                    <a:ext uri="{9D8B030D-6E8A-4147-A177-3AD203B41FA5}">
                      <a16:colId xmlns:a16="http://schemas.microsoft.com/office/drawing/2014/main" val="3211572803"/>
                    </a:ext>
                  </a:extLst>
                </a:gridCol>
                <a:gridCol w="701311">
                  <a:extLst>
                    <a:ext uri="{9D8B030D-6E8A-4147-A177-3AD203B41FA5}">
                      <a16:colId xmlns:a16="http://schemas.microsoft.com/office/drawing/2014/main" val="2658220554"/>
                    </a:ext>
                  </a:extLst>
                </a:gridCol>
                <a:gridCol w="822689">
                  <a:extLst>
                    <a:ext uri="{9D8B030D-6E8A-4147-A177-3AD203B41FA5}">
                      <a16:colId xmlns:a16="http://schemas.microsoft.com/office/drawing/2014/main" val="2713334287"/>
                    </a:ext>
                  </a:extLst>
                </a:gridCol>
                <a:gridCol w="808748">
                  <a:extLst>
                    <a:ext uri="{9D8B030D-6E8A-4147-A177-3AD203B41FA5}">
                      <a16:colId xmlns:a16="http://schemas.microsoft.com/office/drawing/2014/main" val="2924207295"/>
                    </a:ext>
                  </a:extLst>
                </a:gridCol>
                <a:gridCol w="804899">
                  <a:extLst>
                    <a:ext uri="{9D8B030D-6E8A-4147-A177-3AD203B41FA5}">
                      <a16:colId xmlns:a16="http://schemas.microsoft.com/office/drawing/2014/main" val="20637796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45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DATE OF BIRTH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SOCIAL SECURITY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GENDER</a:t>
                      </a:r>
                    </a:p>
                    <a:p>
                      <a:pPr algn="ctr"/>
                      <a:r>
                        <a:rPr lang="en-US" sz="1050" dirty="0"/>
                        <a:t>M/F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RACE (USE CODES BELOW)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ETHNICITY (USE CODES BELOW)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FULL TIME STUDENT Y/N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92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01/11/1992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XXX-XX-1234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21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07/21/2014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XXX-XX-5678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393643"/>
                  </a:ext>
                </a:extLst>
              </a:tr>
            </a:tbl>
          </a:graphicData>
        </a:graphic>
      </p:graphicFrame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61ABE855-6C39-45D8-9D13-75BE491057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5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74"/>
    </mc:Choice>
    <mc:Fallback xmlns="">
      <p:transition spd="slow" advTm="400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4A51A-9AD3-4E8B-B625-6981A16B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ECC7-217B-4799-8BE3-73F3B195675D}" type="slidenum">
              <a:rPr lang="en-US" smtClean="0"/>
              <a:t>49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99CC9E-6CDB-4EB9-A3EB-19EB036EDB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96000" y="1671203"/>
            <a:ext cx="4957458" cy="46851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C74E12-4769-4C44-9EA1-1AD3ACE1991E}"/>
              </a:ext>
            </a:extLst>
          </p:cNvPr>
          <p:cNvSpPr txBox="1"/>
          <p:nvPr/>
        </p:nvSpPr>
        <p:spPr>
          <a:xfrm>
            <a:off x="539419" y="2218670"/>
            <a:ext cx="555658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dirty="0"/>
          </a:p>
          <a:p>
            <a:pPr algn="ctr"/>
            <a:r>
              <a:rPr lang="en-US" sz="2800" dirty="0"/>
              <a:t>Submit questions to:</a:t>
            </a:r>
          </a:p>
          <a:p>
            <a:pPr algn="ctr"/>
            <a:r>
              <a:rPr lang="en-US" sz="2800" dirty="0">
                <a:hlinkClick r:id="rId6"/>
              </a:rPr>
              <a:t>learninglab@ihda.org</a:t>
            </a:r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Subject Header: TST2 Training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474DA0-00CA-4AD3-BBD4-B76B3852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282" y="365125"/>
            <a:ext cx="7608518" cy="1325563"/>
          </a:xfrm>
        </p:spPr>
        <p:txBody>
          <a:bodyPr/>
          <a:lstStyle/>
          <a:p>
            <a:pPr algn="ctr"/>
            <a:r>
              <a:rPr lang="en-US" b="1" dirty="0"/>
              <a:t>Thank You!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D1F271-A14A-413E-88C6-962B7E47F1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6E3D2A8-485E-4AF2-A770-C22B85596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7129DDC9-CC78-4369-9907-6AED9C8054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86"/>
    </mc:Choice>
    <mc:Fallback xmlns="">
      <p:transition spd="slow" advTm="17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2009A-0E78-4C3B-9DAC-D25F4F2C2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400" b="1" dirty="0"/>
              <a:t>IHDA Compliance:</a:t>
            </a:r>
          </a:p>
          <a:p>
            <a:pPr marL="0" indent="0" algn="ctr">
              <a:buNone/>
            </a:pPr>
            <a:r>
              <a:rPr lang="en-US" sz="4400" b="1" dirty="0"/>
              <a:t>Consolidated Certificate of Compliance Form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FBE954-1E7D-4639-8611-2BF8582C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5B180-D4A9-44CE-87B3-8E4BB78D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DE5EAF-137E-4BF7-B6AE-FAF03AA9A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F7FB3C2-02BF-4D6F-95C0-11B12F1095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31"/>
    </mc:Choice>
    <mc:Fallback xmlns="">
      <p:transition spd="slow" advTm="6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4A51A-9AD3-4E8B-B625-6981A16B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ECC7-217B-4799-8BE3-73F3B195675D}" type="slidenum">
              <a:rPr lang="en-US" smtClean="0"/>
              <a:t>50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99CC9E-6CDB-4EB9-A3EB-19EB036EDB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144228" y="2971218"/>
            <a:ext cx="2743200" cy="25925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C74E12-4769-4C44-9EA1-1AD3ACE1991E}"/>
              </a:ext>
            </a:extLst>
          </p:cNvPr>
          <p:cNvSpPr txBox="1"/>
          <p:nvPr/>
        </p:nvSpPr>
        <p:spPr>
          <a:xfrm>
            <a:off x="539419" y="2832128"/>
            <a:ext cx="55565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We will respond to submitted questions with an official FAQ within 30 days of the training.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474DA0-00CA-4AD3-BBD4-B76B3852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0034" y="1294265"/>
            <a:ext cx="7608518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/>
              <a:t>Thank You!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D1F271-A14A-413E-88C6-962B7E47F1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6E3D2A8-485E-4AF2-A770-C22B85596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24" name="Audio 23">
            <a:hlinkClick r:id="" action="ppaction://media"/>
            <a:extLst>
              <a:ext uri="{FF2B5EF4-FFF2-40B4-BE49-F238E27FC236}">
                <a16:creationId xmlns:a16="http://schemas.microsoft.com/office/drawing/2014/main" id="{F13F2104-C65E-4DE4-8A84-32B429AFD1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0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05"/>
    </mc:Choice>
    <mc:Fallback xmlns="">
      <p:transition spd="slow" advTm="18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F3B09-DC3D-4947-A0F7-D9241063D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A</a:t>
            </a:r>
            <a:br>
              <a:rPr lang="en-US" b="1" dirty="0"/>
            </a:br>
            <a:r>
              <a:rPr lang="en-US" sz="2400" b="1" dirty="0"/>
              <a:t>Compliant with </a:t>
            </a:r>
            <a:r>
              <a:rPr lang="en-US" sz="2700" b="1" dirty="0"/>
              <a:t>Income &amp; Rent Limitations – All Properties </a:t>
            </a:r>
            <a:r>
              <a:rPr lang="en-US" sz="2700" b="1" u="sng" dirty="0"/>
              <a:t>Except</a:t>
            </a:r>
            <a:r>
              <a:rPr lang="en-US" sz="2700" b="1" dirty="0"/>
              <a:t> IHDA HOME Funding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92E72-F935-48C7-8034-34F7B79F7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Section A certifies that:</a:t>
            </a:r>
          </a:p>
          <a:p>
            <a:pPr marL="171450" indent="-171450"/>
            <a:r>
              <a:rPr lang="en-US" dirty="0"/>
              <a:t>Development and all tenants were continually in compliance with the rent and income limitations.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CFD89-FBFB-4F9E-8FE0-C5C139EFB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C1BF48-A83C-4262-A95B-075739D56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CBD3E5-0A25-4318-80B3-DBB939B090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0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92"/>
    </mc:Choice>
    <mc:Fallback xmlns="">
      <p:transition spd="slow" advTm="19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DD8B5-053A-4C62-A077-FB74B8E21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A</a:t>
            </a:r>
            <a:br>
              <a:rPr lang="en-US" b="1" dirty="0"/>
            </a:br>
            <a:r>
              <a:rPr lang="en-US" sz="2400" b="1" dirty="0"/>
              <a:t>Compliant with </a:t>
            </a:r>
            <a:r>
              <a:rPr lang="en-US" sz="2700" b="1" dirty="0"/>
              <a:t>Income &amp; Rent Limitations – All Properties </a:t>
            </a:r>
            <a:r>
              <a:rPr lang="en-US" sz="2700" b="1" u="sng" dirty="0"/>
              <a:t>Except</a:t>
            </a:r>
            <a:r>
              <a:rPr lang="en-US" sz="2700" b="1" dirty="0"/>
              <a:t> IHDA HOME Funding</a:t>
            </a:r>
            <a:endParaRPr lang="en-US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4B755-1E33-4C5F-A9CF-2BDFDFC9A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422" y="1225025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0657C-EF55-46AA-91E7-236F058E75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717" y="1550084"/>
            <a:ext cx="5401492" cy="2509799"/>
          </a:xfrm>
        </p:spPr>
        <p:txBody>
          <a:bodyPr>
            <a:noAutofit/>
          </a:bodyPr>
          <a:lstStyle/>
          <a:p>
            <a:r>
              <a:rPr lang="en-US" sz="1600" dirty="0"/>
              <a:t>Complete Section A for </a:t>
            </a:r>
            <a:r>
              <a:rPr lang="en-US" sz="1600" u="sng" dirty="0"/>
              <a:t>ALL</a:t>
            </a:r>
            <a:r>
              <a:rPr lang="en-US" sz="1600" dirty="0"/>
              <a:t> developments.</a:t>
            </a:r>
          </a:p>
          <a:p>
            <a:r>
              <a:rPr lang="en-US" sz="1600" dirty="0"/>
              <a:t>The development name should match what is printed on the Compliance Guide and DMS where applicable. </a:t>
            </a:r>
          </a:p>
          <a:p>
            <a:r>
              <a:rPr lang="en-US" sz="1600" dirty="0"/>
              <a:t>List all Project ID’s associated with the development. Contact your Compliance Analyst if you have questions.</a:t>
            </a:r>
          </a:p>
          <a:p>
            <a:r>
              <a:rPr lang="en-US" sz="1600" dirty="0"/>
              <a:t>Enter the compliance year being covered under Section A in the first and last sentence. </a:t>
            </a:r>
            <a:r>
              <a:rPr lang="en-US" sz="1400" dirty="0"/>
              <a:t>This is the prior year that the compliance is being submitted for (2020).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CD7ACD-FE4F-4A64-8A8B-5D78B8C1CA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2729" y="1275790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121A26-4AFC-463C-AFE5-635B9A32EE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03308" y="1692090"/>
            <a:ext cx="5477690" cy="1259385"/>
          </a:xfrm>
        </p:spPr>
        <p:txBody>
          <a:bodyPr>
            <a:normAutofit/>
          </a:bodyPr>
          <a:lstStyle/>
          <a:p>
            <a:r>
              <a:rPr lang="en-US" sz="1600" dirty="0"/>
              <a:t>Do not leave the fillable portions of the Section A blank.</a:t>
            </a:r>
          </a:p>
          <a:p>
            <a:r>
              <a:rPr lang="en-US" sz="1600" dirty="0"/>
              <a:t>Do not list the name or PID numbers incorrectly.</a:t>
            </a:r>
          </a:p>
          <a:p>
            <a:r>
              <a:rPr lang="en-US" sz="1600" dirty="0"/>
              <a:t>Do not enter the current year (2021) on either line. </a:t>
            </a:r>
          </a:p>
          <a:p>
            <a:endParaRPr lang="en-US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DF7194-9FDF-45A7-A1E8-318E454342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8927" y="3748269"/>
            <a:ext cx="5959700" cy="2896303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C8A15818-43E9-43A9-934E-EFB20BD6907F}"/>
              </a:ext>
            </a:extLst>
          </p:cNvPr>
          <p:cNvSpPr/>
          <p:nvPr/>
        </p:nvSpPr>
        <p:spPr>
          <a:xfrm>
            <a:off x="8417514" y="4891621"/>
            <a:ext cx="949234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5EADBA8-E4C2-4940-9C34-B1EA7E9FCC63}"/>
              </a:ext>
            </a:extLst>
          </p:cNvPr>
          <p:cNvSpPr/>
          <p:nvPr/>
        </p:nvSpPr>
        <p:spPr>
          <a:xfrm>
            <a:off x="7286569" y="5974466"/>
            <a:ext cx="753291" cy="7637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0DB1EA66-66DF-4E4E-9BB0-0F7BAA70F8FE}"/>
              </a:ext>
            </a:extLst>
          </p:cNvPr>
          <p:cNvSpPr/>
          <p:nvPr/>
        </p:nvSpPr>
        <p:spPr>
          <a:xfrm>
            <a:off x="9366748" y="4917789"/>
            <a:ext cx="2348564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Enter “2020”</a:t>
            </a: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D0DBA2CC-A63E-49D4-BDFC-8002DCC5E4C0}"/>
              </a:ext>
            </a:extLst>
          </p:cNvPr>
          <p:cNvSpPr/>
          <p:nvPr/>
        </p:nvSpPr>
        <p:spPr>
          <a:xfrm>
            <a:off x="8237650" y="6316330"/>
            <a:ext cx="2348564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Enter “2020”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3BC2D50-DBFA-4C32-89FA-25732BACC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7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A1AB4FF-42AC-4752-B032-1A5281B4A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4" y="6260328"/>
            <a:ext cx="4114800" cy="365125"/>
          </a:xfrm>
        </p:spPr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5B392D16-CA93-4B0B-A0FB-3F0BAA960E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50"/>
    </mc:Choice>
    <mc:Fallback xmlns="">
      <p:transition spd="slow" advTm="59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1A7C71E-08DE-4871-B349-94114849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62877"/>
            <a:ext cx="10515600" cy="89956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A</a:t>
            </a:r>
            <a:br>
              <a:rPr lang="en-US" b="1" dirty="0"/>
            </a:br>
            <a:r>
              <a:rPr lang="en-US" sz="2400" b="1" dirty="0"/>
              <a:t>Compliant with </a:t>
            </a:r>
            <a:r>
              <a:rPr lang="en-US" sz="2700" b="1" dirty="0"/>
              <a:t>Income &amp; Rent Limitations – All Properties </a:t>
            </a:r>
            <a:r>
              <a:rPr lang="en-US" sz="2700" b="1" u="sng" dirty="0"/>
              <a:t>Except</a:t>
            </a:r>
            <a:r>
              <a:rPr lang="en-US" sz="2700" b="1" dirty="0"/>
              <a:t> IHDA HOME Funding</a:t>
            </a:r>
            <a:endParaRPr lang="en-US" b="1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668489D-9D84-4EE1-89F1-3BB0BF81A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06194"/>
            <a:ext cx="5157787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9B38147-5202-406A-B3F4-3D1417E1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709" y="1411618"/>
            <a:ext cx="5401492" cy="2360228"/>
          </a:xfrm>
        </p:spPr>
        <p:txBody>
          <a:bodyPr>
            <a:noAutofit/>
          </a:bodyPr>
          <a:lstStyle/>
          <a:p>
            <a:r>
              <a:rPr lang="en-US" sz="1600" dirty="0"/>
              <a:t>Complete Section A for </a:t>
            </a:r>
            <a:r>
              <a:rPr lang="en-US" sz="1600" u="sng" dirty="0"/>
              <a:t>ALL</a:t>
            </a:r>
            <a:r>
              <a:rPr lang="en-US" sz="1600" dirty="0"/>
              <a:t> developments.</a:t>
            </a:r>
          </a:p>
          <a:p>
            <a:r>
              <a:rPr lang="en-US" sz="1600" dirty="0"/>
              <a:t>Complete this chart with the correct number of units and AMI  percentage the compliance calendar year “2020”.</a:t>
            </a:r>
          </a:p>
          <a:p>
            <a:r>
              <a:rPr lang="en-US" sz="1600" dirty="0"/>
              <a:t>Reflect the unit information outlined in the project’s applicable agreements. Refer to the following types of agreements: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Regulatory or Land Use Agreement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Extended Use Agreement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811, SRN, or LTOS Contract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7F54F0-D74A-4507-8F1B-0829D2BB1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06194"/>
            <a:ext cx="5183188" cy="3827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Don’t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6FBF7405-5EA4-434E-BA01-613E957E4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64054" y="1377968"/>
            <a:ext cx="5477690" cy="1597192"/>
          </a:xfrm>
        </p:spPr>
        <p:txBody>
          <a:bodyPr>
            <a:noAutofit/>
          </a:bodyPr>
          <a:lstStyle/>
          <a:p>
            <a:r>
              <a:rPr lang="en-US" sz="1600" dirty="0"/>
              <a:t>Do not include any HOME units on this chart.</a:t>
            </a:r>
          </a:p>
          <a:p>
            <a:r>
              <a:rPr lang="en-US" sz="1600" dirty="0"/>
              <a:t>Do not include Market-Rate units on this chart.</a:t>
            </a:r>
          </a:p>
          <a:p>
            <a:r>
              <a:rPr lang="en-US" sz="1600" dirty="0"/>
              <a:t>Do not enter incorrect unit totals into the wrong AMI % or Program Funding boxes.</a:t>
            </a:r>
          </a:p>
          <a:p>
            <a:r>
              <a:rPr lang="en-US" sz="1600" dirty="0"/>
              <a:t>Do not use checkmarks or X’s to reflect the funding and AMI percentages.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03562E-1443-4616-8292-9AE1D0309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041" y="3177808"/>
            <a:ext cx="5421083" cy="36801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C2D6A2-E958-40F1-A388-A92737FE8E80}"/>
              </a:ext>
            </a:extLst>
          </p:cNvPr>
          <p:cNvSpPr txBox="1"/>
          <p:nvPr/>
        </p:nvSpPr>
        <p:spPr>
          <a:xfrm>
            <a:off x="6861492" y="5203033"/>
            <a:ext cx="2425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highlight>
                  <a:srgbClr val="FFFF00"/>
                </a:highlight>
              </a:rPr>
              <a:t>7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23269F-DD9A-4C55-98BB-CBA67743F097}"/>
              </a:ext>
            </a:extLst>
          </p:cNvPr>
          <p:cNvSpPr/>
          <p:nvPr/>
        </p:nvSpPr>
        <p:spPr>
          <a:xfrm>
            <a:off x="6777258" y="5152780"/>
            <a:ext cx="402672" cy="37750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E0ED73-D11B-4DC0-9B30-C8A09FE27F1C}"/>
              </a:ext>
            </a:extLst>
          </p:cNvPr>
          <p:cNvSpPr txBox="1"/>
          <p:nvPr/>
        </p:nvSpPr>
        <p:spPr>
          <a:xfrm>
            <a:off x="7300824" y="3771846"/>
            <a:ext cx="104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highlight>
                  <a:srgbClr val="FFFF00"/>
                </a:highlight>
              </a:rPr>
              <a:t>X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8A5165-A9EA-44C0-9BCB-1A27ED0F266D}"/>
              </a:ext>
            </a:extLst>
          </p:cNvPr>
          <p:cNvSpPr/>
          <p:nvPr/>
        </p:nvSpPr>
        <p:spPr>
          <a:xfrm>
            <a:off x="10028598" y="3725884"/>
            <a:ext cx="402672" cy="3775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AF087F5-C9F6-472B-B60F-51475B1B6A8A}"/>
              </a:ext>
            </a:extLst>
          </p:cNvPr>
          <p:cNvSpPr/>
          <p:nvPr/>
        </p:nvSpPr>
        <p:spPr>
          <a:xfrm>
            <a:off x="7203717" y="3725884"/>
            <a:ext cx="402672" cy="3775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C0CBB0-D6FE-4782-9BDB-F87224CD8841}"/>
              </a:ext>
            </a:extLst>
          </p:cNvPr>
          <p:cNvSpPr txBox="1"/>
          <p:nvPr/>
        </p:nvSpPr>
        <p:spPr>
          <a:xfrm>
            <a:off x="10035824" y="3725884"/>
            <a:ext cx="1576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    Incorrect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A3281A0-0AFB-4B73-816F-34CD442F7435}"/>
              </a:ext>
            </a:extLst>
          </p:cNvPr>
          <p:cNvSpPr/>
          <p:nvPr/>
        </p:nvSpPr>
        <p:spPr>
          <a:xfrm>
            <a:off x="10021253" y="4352428"/>
            <a:ext cx="402672" cy="37750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0ABDE1-151A-4ABA-8783-7215B673D8A9}"/>
              </a:ext>
            </a:extLst>
          </p:cNvPr>
          <p:cNvSpPr txBox="1"/>
          <p:nvPr/>
        </p:nvSpPr>
        <p:spPr>
          <a:xfrm>
            <a:off x="9984912" y="4352428"/>
            <a:ext cx="1725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7    Correct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340CD-60C4-4810-A956-DC598D96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45C1B-DE7C-4883-A681-CBF225C96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3080" y="6329998"/>
            <a:ext cx="4114800" cy="365125"/>
          </a:xfrm>
        </p:spPr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21" name="Audio 20">
            <a:hlinkClick r:id="" action="ppaction://media"/>
            <a:extLst>
              <a:ext uri="{FF2B5EF4-FFF2-40B4-BE49-F238E27FC236}">
                <a16:creationId xmlns:a16="http://schemas.microsoft.com/office/drawing/2014/main" id="{EA250EE4-EB00-4737-A2D7-A8673E4316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4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130"/>
    </mc:Choice>
    <mc:Fallback xmlns="">
      <p:transition spd="slow" advTm="82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32125-63CD-43A4-BFAB-FF0185B9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Consolidated Certificate of Compliance: Section A</a:t>
            </a:r>
            <a:br>
              <a:rPr lang="en-US" b="1" dirty="0"/>
            </a:br>
            <a:r>
              <a:rPr lang="en-US" sz="2700" b="1" dirty="0"/>
              <a:t>Income &amp; Rent Limitations – All Properties </a:t>
            </a:r>
            <a:r>
              <a:rPr lang="en-US" sz="2700" b="1" u="sng" dirty="0"/>
              <a:t>Except</a:t>
            </a:r>
            <a:r>
              <a:rPr lang="en-US" sz="2700" b="1" dirty="0"/>
              <a:t> IHDA HOME Funding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EBD6D-CDA9-4CB3-B2FF-F161B0456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3366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unit count and AMI allocations should always reflect what is in the following agreements issued to that specific project. </a:t>
            </a:r>
          </a:p>
          <a:p>
            <a:r>
              <a:rPr lang="en-US" dirty="0"/>
              <a:t>The project can have the following types of Agreements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Loans &amp; Grants: Regulatory and Land Use Restriction Agreement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“Whereas” paragraph on page 1 for total units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Paragraph 3. “Representations and Agreements (a)” for unit count and AMI breakdown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Paragraphs 9. or 10. “Definitions” for AMI descriptions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State Tax Credit (IAHTC)- Regulatory Agreement (same sections)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Federal Tax Credit (LIHTC), 1602 &amp; TCAP Extended Use Agreement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“Summary Page” for Program Unit and MSA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Section C.  “Occupancy Restrictions” or Appendix A for additional restrictions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811, SRN and LTOS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Contact IHDA’s Rental Assistance Team to verify AMI and Unit count.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5D2C1-E96B-4DE3-B781-E2AE8618F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EDEF-6F80-4875-AC90-9ED86EF90719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A145C-7DCF-4BBE-A843-9AC257E25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3120243B-EA4B-466A-8976-CE93F05F4B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6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12"/>
    </mc:Choice>
    <mc:Fallback xmlns="">
      <p:transition spd="slow" advTm="746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5067</TotalTime>
  <Words>4399</Words>
  <Application>Microsoft Office PowerPoint</Application>
  <PresentationFormat>Widescreen</PresentationFormat>
  <Paragraphs>776</Paragraphs>
  <Slides>50</Slides>
  <Notes>24</Notes>
  <HiddenSlides>0</HiddenSlides>
  <MMClips>50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Arial</vt:lpstr>
      <vt:lpstr>Calibri</vt:lpstr>
      <vt:lpstr>Calibri Light</vt:lpstr>
      <vt:lpstr>Courier New</vt:lpstr>
      <vt:lpstr>Wingdings</vt:lpstr>
      <vt:lpstr>Office Theme</vt:lpstr>
      <vt:lpstr>   Asset Management Presents: Annual Compliance Guide Forms Consolidated Certificate of Compliance Section 8 30% Income Targeting HUD Addendum B Tenant Profile Compliance Report (TST-2)   La Tonya F. James, Training Specialist January 2021</vt:lpstr>
      <vt:lpstr>Shout Out: IHDA Compliance Analysts!</vt:lpstr>
      <vt:lpstr>Learning Lab: OnDemand Training Model</vt:lpstr>
      <vt:lpstr>Where are these forms?</vt:lpstr>
      <vt:lpstr>PowerPoint Presentation</vt:lpstr>
      <vt:lpstr>Consolidated Certificate of Compliance: Section A Compliant with Income &amp; Rent Limitations – All Properties Except IHDA HOME Funding</vt:lpstr>
      <vt:lpstr>Consolidated Certificate of Compliance: Section A Compliant with Income &amp; Rent Limitations – All Properties Except IHDA HOME Funding</vt:lpstr>
      <vt:lpstr>Consolidated Certificate of Compliance: Section A Compliant with Income &amp; Rent Limitations – All Properties Except IHDA HOME Funding</vt:lpstr>
      <vt:lpstr>Consolidated Certificate of Compliance: Section A Income &amp; Rent Limitations – All Properties Except IHDA HOME Funding</vt:lpstr>
      <vt:lpstr>Consolidated Certificate of Compliance: Section B Compliant with Decent, Safe, &amp; Sanitary – All IHDA Properties</vt:lpstr>
      <vt:lpstr>Consolidated Certificate of Compliance: Section B Compliant with Decent, Safe, &amp; Sanitary – All IHDA Properties</vt:lpstr>
      <vt:lpstr>Consolidated Certificate of Compliance: Section C Income &amp; Rent Limitations – IHDA HOME Funded Properties</vt:lpstr>
      <vt:lpstr>Consolidated Certificate of Compliance: Section C Income &amp; Rent Limitations – ONLY IHDA-HOME Funded Properties</vt:lpstr>
      <vt:lpstr>Consolidated Certificate of Compliance: Section C Income &amp; Rent Limitations – IHDA HOME Funded Properties</vt:lpstr>
      <vt:lpstr>Consolidated Certificate of Compliance: Section D Lead Based Paint – CDBG/HOME/NHTF/NSP/Sec 8 and 811 PRA Properties</vt:lpstr>
      <vt:lpstr>Consolidated Certificate of Compliance: Section D Lead Based Paint – CDBG/HOME/NHTF/NSP/Sec 8 and 811 PRA Properties</vt:lpstr>
      <vt:lpstr>Consolidated Certificate of Compliance: Signature</vt:lpstr>
      <vt:lpstr>PowerPoint Presentation</vt:lpstr>
      <vt:lpstr>PowerPoint Presentation</vt:lpstr>
      <vt:lpstr>Section 8 Income Targeting Compliance with 30% Extremely Low-Income Targeting Requirement</vt:lpstr>
      <vt:lpstr>Section 8 Income Targeting Compliance with 30% Income Targeting Requirement</vt:lpstr>
      <vt:lpstr>Section 8 Income Targeting Compliance with 30% Income Targeting Requirement</vt:lpstr>
      <vt:lpstr>Section 8 Income Targeting Compliance with 30% Income Targeting Requirement</vt:lpstr>
      <vt:lpstr>PowerPoint Presentation</vt:lpstr>
      <vt:lpstr>PowerPoint Presentation</vt:lpstr>
      <vt:lpstr>HUD – 9834 Addendum B Checklist for On-Site Limited Monitoring and Section 504 Reviews</vt:lpstr>
      <vt:lpstr>HUD Addendum B: Part A  Section 1 – Occupancy: Covered Section 8 Project /Section 651 Title VI</vt:lpstr>
      <vt:lpstr>HUD Addendum B: Part A  Section 1 - Occupancy</vt:lpstr>
      <vt:lpstr>HUD Addendum B: Part A  Section 1 – Occupancy: Covered Section 8 Project/Section 651 Title VI</vt:lpstr>
      <vt:lpstr>HUD Addendum B: Part A  Section 1 – Occupancy: Covered Section 8 Project/Section 651 Title VI</vt:lpstr>
      <vt:lpstr>HUD Addendum B: Part A  Section 1 – Occupancy: Covered Section 8 Project/Section 658 of Title VI</vt:lpstr>
      <vt:lpstr>HUD Addendum B: Part A  Section 1 – Occupancy Exclusively for Elderly, Disabled &amp; Non-Elderly Disabled</vt:lpstr>
      <vt:lpstr>HUD Addendum B Section II – Accessible Units</vt:lpstr>
      <vt:lpstr>Question #3: Mobility Accessible Units</vt:lpstr>
      <vt:lpstr>HUD Addendum B Section III – Program Accessibility Section 8 Properties Only</vt:lpstr>
      <vt:lpstr>PowerPoint Presentation</vt:lpstr>
      <vt:lpstr>PowerPoint Presentation</vt:lpstr>
      <vt:lpstr>Tenant Profile Compliance Report (TST-2)</vt:lpstr>
      <vt:lpstr>Tenant Profile Compliance Report (TST-2)</vt:lpstr>
      <vt:lpstr>Tenant Profile Compliance Report (TST-2) IHDA-HOME, NHTF, NSP &amp; CDBG Only</vt:lpstr>
      <vt:lpstr>Tenant Profile Compliance Report (TST-2) IHDA-HOME, NHTF, NSP &amp; CDBG Only</vt:lpstr>
      <vt:lpstr>Tenant Profile Compliance Report (TST-2) IHDA-HOME, NHTF, NSP &amp; CDBG Only</vt:lpstr>
      <vt:lpstr>Tenant Profile Compliance Report (TST-2) IHDA-HOME, NHTF, NSP &amp; CDBG Only</vt:lpstr>
      <vt:lpstr>Tenant Profile Compliance Report (TST-2) IHDA-HOME, NHTF, NSP &amp; CDBG Only</vt:lpstr>
      <vt:lpstr>Tenant Profile Compliance Report (TST-2) IHDA-HOME, NHTF, NSP &amp; CDBG Only</vt:lpstr>
      <vt:lpstr>Tenant Profile Compliance Report (TST-2) IHDA-HOME, NSP &amp; CDBG Only</vt:lpstr>
      <vt:lpstr>Tenant Profile Compliance Report (TST-2) IHDA-HOME, NSP &amp; CDBG Only</vt:lpstr>
      <vt:lpstr>Tenant Profile Compliance Report (TST-2) IHDA-HOME, NHTF, NSP &amp; CDBG Only</vt:lpstr>
      <vt:lpstr>Thank You! 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Lindsay Rogers</dc:creator>
  <cp:lastModifiedBy>Jennifer Miller</cp:lastModifiedBy>
  <cp:revision>280</cp:revision>
  <cp:lastPrinted>2020-03-13T17:44:34Z</cp:lastPrinted>
  <dcterms:created xsi:type="dcterms:W3CDTF">2020-02-20T20:20:22Z</dcterms:created>
  <dcterms:modified xsi:type="dcterms:W3CDTF">2021-02-08T19:22:04Z</dcterms:modified>
</cp:coreProperties>
</file>