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452" r:id="rId3"/>
    <p:sldId id="453" r:id="rId4"/>
    <p:sldId id="454" r:id="rId5"/>
    <p:sldId id="260" r:id="rId6"/>
    <p:sldId id="258" r:id="rId7"/>
    <p:sldId id="265" r:id="rId8"/>
    <p:sldId id="267" r:id="rId9"/>
    <p:sldId id="273" r:id="rId10"/>
    <p:sldId id="269" r:id="rId11"/>
    <p:sldId id="268" r:id="rId12"/>
    <p:sldId id="271" r:id="rId13"/>
    <p:sldId id="266" r:id="rId14"/>
    <p:sldId id="259" r:id="rId15"/>
    <p:sldId id="270"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6" d="100"/>
          <a:sy n="66" d="100"/>
        </p:scale>
        <p:origin x="6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52AF837-2238-4F4F-B6D8-F9199A16F777}" type="datetimeFigureOut">
              <a:rPr lang="en-US" smtClean="0"/>
              <a:t>3/6/2020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2494B34-8D49-4C3D-AC31-AACD0DA7F871}" type="slidenum">
              <a:rPr lang="en-US" smtClean="0"/>
              <a:t>‹#›</a:t>
            </a:fld>
            <a:endParaRPr lang="en-US"/>
          </a:p>
        </p:txBody>
      </p:sp>
    </p:spTree>
    <p:extLst>
      <p:ext uri="{BB962C8B-B14F-4D97-AF65-F5344CB8AC3E}">
        <p14:creationId xmlns:p14="http://schemas.microsoft.com/office/powerpoint/2010/main" val="362572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84275"/>
            <a:ext cx="5686425" cy="3198813"/>
          </a:xfrm>
        </p:spPr>
      </p:sp>
      <p:sp>
        <p:nvSpPr>
          <p:cNvPr id="3" name="Notes Placeholder 2"/>
          <p:cNvSpPr>
            <a:spLocks noGrp="1"/>
          </p:cNvSpPr>
          <p:nvPr>
            <p:ph type="body" idx="1"/>
          </p:nvPr>
        </p:nvSpPr>
        <p:spPr/>
        <p:txBody>
          <a:bodyPr/>
          <a:lstStyle/>
          <a:p>
            <a:r>
              <a:rPr lang="en-US" dirty="0"/>
              <a:t>Greetings, from the Illinois Housing Development Authority’s Learning Lab. My name is Leslie Cain your training specialist. Today AMS Presents…</a:t>
            </a:r>
          </a:p>
        </p:txBody>
      </p:sp>
      <p:sp>
        <p:nvSpPr>
          <p:cNvPr id="4" name="Slide Number Placeholder 3"/>
          <p:cNvSpPr>
            <a:spLocks noGrp="1"/>
          </p:cNvSpPr>
          <p:nvPr>
            <p:ph type="sldNum" sz="quarter" idx="5"/>
          </p:nvPr>
        </p:nvSpPr>
        <p:spPr/>
        <p:txBody>
          <a:bodyPr/>
          <a:lstStyle/>
          <a:p>
            <a:fld id="{92043620-47C6-44DC-AC4B-55CE9D476180}" type="slidenum">
              <a:rPr lang="en-US" smtClean="0"/>
              <a:t>1</a:t>
            </a:fld>
            <a:endParaRPr lang="en-US" dirty="0"/>
          </a:p>
        </p:txBody>
      </p:sp>
    </p:spTree>
    <p:extLst>
      <p:ext uri="{BB962C8B-B14F-4D97-AF65-F5344CB8AC3E}">
        <p14:creationId xmlns:p14="http://schemas.microsoft.com/office/powerpoint/2010/main" val="103817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2043620-47C6-44DC-AC4B-55CE9D476180}" type="slidenum">
              <a:rPr lang="en-US" smtClean="0"/>
              <a:t>10</a:t>
            </a:fld>
            <a:endParaRPr lang="en-US" dirty="0"/>
          </a:p>
        </p:txBody>
      </p:sp>
      <p:sp>
        <p:nvSpPr>
          <p:cNvPr id="6" name="Notes Placeholder 5">
            <a:extLst>
              <a:ext uri="{FF2B5EF4-FFF2-40B4-BE49-F238E27FC236}">
                <a16:creationId xmlns:a16="http://schemas.microsoft.com/office/drawing/2014/main" id="{8ED34C6B-5742-4ADE-AA2F-647DDA88A2A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6018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developments required to submit CPA Certified Financial Statements include the following. </a:t>
            </a:r>
          </a:p>
          <a:p>
            <a:endParaRPr lang="en-US" dirty="0"/>
          </a:p>
          <a:p>
            <a:r>
              <a:rPr lang="en-US" dirty="0"/>
              <a:t>Refer to the sample financial statements in the Multifamily Audit Guide page 10</a:t>
            </a:r>
          </a:p>
        </p:txBody>
      </p:sp>
      <p:sp>
        <p:nvSpPr>
          <p:cNvPr id="4" name="Slide Number Placeholder 3"/>
          <p:cNvSpPr>
            <a:spLocks noGrp="1"/>
          </p:cNvSpPr>
          <p:nvPr>
            <p:ph type="sldNum" sz="quarter" idx="5"/>
          </p:nvPr>
        </p:nvSpPr>
        <p:spPr/>
        <p:txBody>
          <a:bodyPr/>
          <a:lstStyle/>
          <a:p>
            <a:fld id="{92043620-47C6-44DC-AC4B-55CE9D476180}" type="slidenum">
              <a:rPr lang="en-US" smtClean="0"/>
              <a:t>11</a:t>
            </a:fld>
            <a:endParaRPr lang="en-US" dirty="0"/>
          </a:p>
        </p:txBody>
      </p:sp>
    </p:spTree>
    <p:extLst>
      <p:ext uri="{BB962C8B-B14F-4D97-AF65-F5344CB8AC3E}">
        <p14:creationId xmlns:p14="http://schemas.microsoft.com/office/powerpoint/2010/main" val="344961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92213"/>
            <a:ext cx="5688013" cy="3198812"/>
          </a:xfrm>
        </p:spPr>
      </p:sp>
      <p:sp>
        <p:nvSpPr>
          <p:cNvPr id="4" name="Slide Number Placeholder 3"/>
          <p:cNvSpPr>
            <a:spLocks noGrp="1"/>
          </p:cNvSpPr>
          <p:nvPr>
            <p:ph type="sldNum" sz="quarter" idx="5"/>
          </p:nvPr>
        </p:nvSpPr>
        <p:spPr/>
        <p:txBody>
          <a:bodyPr/>
          <a:lstStyle/>
          <a:p>
            <a:fld id="{92043620-47C6-44DC-AC4B-55CE9D476180}" type="slidenum">
              <a:rPr lang="en-US" smtClean="0"/>
              <a:t>12</a:t>
            </a:fld>
            <a:endParaRPr lang="en-US" dirty="0"/>
          </a:p>
        </p:txBody>
      </p:sp>
      <p:sp>
        <p:nvSpPr>
          <p:cNvPr id="6" name="Notes Placeholder 5">
            <a:extLst>
              <a:ext uri="{FF2B5EF4-FFF2-40B4-BE49-F238E27FC236}">
                <a16:creationId xmlns:a16="http://schemas.microsoft.com/office/drawing/2014/main" id="{F7FE1D57-C505-495E-B328-D6BDBECEC40F}"/>
              </a:ext>
            </a:extLst>
          </p:cNvPr>
          <p:cNvSpPr>
            <a:spLocks noGrp="1"/>
          </p:cNvSpPr>
          <p:nvPr>
            <p:ph type="body" sz="quarter" idx="3"/>
          </p:nvPr>
        </p:nvSpPr>
        <p:spPr/>
        <p:txBody>
          <a:bodyPr/>
          <a:lstStyle/>
          <a:p>
            <a:pPr lvl="3"/>
            <a:endParaRPr lang="en-US" dirty="0">
              <a:highlight>
                <a:srgbClr val="FFFF00"/>
              </a:highlight>
            </a:endParaRPr>
          </a:p>
          <a:p>
            <a:pPr marL="1399855" lvl="3" defTabSz="933237">
              <a:defRPr/>
            </a:pPr>
            <a:r>
              <a:rPr lang="en-US" dirty="0">
                <a:highlight>
                  <a:srgbClr val="FFFF00"/>
                </a:highlight>
              </a:rPr>
              <a:t>Exhibit A/Surplus Cash – You’ll need to check your loan documents to determine which method should be used. </a:t>
            </a:r>
          </a:p>
          <a:p>
            <a:pPr lvl="3"/>
            <a:endParaRPr lang="en-US" dirty="0">
              <a:highlight>
                <a:srgbClr val="FFFF00"/>
              </a:highlight>
            </a:endParaRPr>
          </a:p>
          <a:p>
            <a:endParaRPr lang="en-US" dirty="0"/>
          </a:p>
        </p:txBody>
      </p:sp>
    </p:spTree>
    <p:extLst>
      <p:ext uri="{BB962C8B-B14F-4D97-AF65-F5344CB8AC3E}">
        <p14:creationId xmlns:p14="http://schemas.microsoft.com/office/powerpoint/2010/main" val="328388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your development’s Compliance Guide recently distributed on February 24</a:t>
            </a:r>
            <a:r>
              <a:rPr lang="en-US" baseline="30000" dirty="0"/>
              <a:t>th</a:t>
            </a:r>
            <a:r>
              <a:rPr lang="en-US" dirty="0"/>
              <a:t>. </a:t>
            </a:r>
          </a:p>
          <a:p>
            <a:endParaRPr lang="en-US" dirty="0"/>
          </a:p>
          <a:p>
            <a:r>
              <a:rPr lang="en-US" dirty="0"/>
              <a:t>Your 2020 submission due date is based on your company’s year end. Here’s an example (next slide)</a:t>
            </a:r>
          </a:p>
          <a:p>
            <a:endParaRPr lang="en-US" dirty="0"/>
          </a:p>
          <a:p>
            <a:r>
              <a:rPr lang="en-US" dirty="0"/>
              <a:t>Due dates are development dependent ~ some must submit their financials within 90 days of the end of their fiscal year and some must submit within 120. Refer to your loan documents. </a:t>
            </a:r>
          </a:p>
        </p:txBody>
      </p:sp>
      <p:sp>
        <p:nvSpPr>
          <p:cNvPr id="4" name="Slide Number Placeholder 3"/>
          <p:cNvSpPr>
            <a:spLocks noGrp="1"/>
          </p:cNvSpPr>
          <p:nvPr>
            <p:ph type="sldNum" sz="quarter" idx="5"/>
          </p:nvPr>
        </p:nvSpPr>
        <p:spPr/>
        <p:txBody>
          <a:bodyPr/>
          <a:lstStyle/>
          <a:p>
            <a:fld id="{92043620-47C6-44DC-AC4B-55CE9D476180}" type="slidenum">
              <a:rPr lang="en-US" smtClean="0"/>
              <a:t>13</a:t>
            </a:fld>
            <a:endParaRPr lang="en-US" dirty="0"/>
          </a:p>
        </p:txBody>
      </p:sp>
    </p:spTree>
    <p:extLst>
      <p:ext uri="{BB962C8B-B14F-4D97-AF65-F5344CB8AC3E}">
        <p14:creationId xmlns:p14="http://schemas.microsoft.com/office/powerpoint/2010/main" val="242255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this presentation or IHDA’s changes to its Audit Guidelines contact your Financial Analyst ~ identified in your Compliance Guide. </a:t>
            </a:r>
          </a:p>
        </p:txBody>
      </p:sp>
      <p:sp>
        <p:nvSpPr>
          <p:cNvPr id="4" name="Slide Number Placeholder 3"/>
          <p:cNvSpPr>
            <a:spLocks noGrp="1"/>
          </p:cNvSpPr>
          <p:nvPr>
            <p:ph type="sldNum" sz="quarter" idx="5"/>
          </p:nvPr>
        </p:nvSpPr>
        <p:spPr/>
        <p:txBody>
          <a:bodyPr/>
          <a:lstStyle/>
          <a:p>
            <a:fld id="{92043620-47C6-44DC-AC4B-55CE9D476180}" type="slidenum">
              <a:rPr lang="en-US" smtClean="0"/>
              <a:t>14</a:t>
            </a:fld>
            <a:endParaRPr lang="en-US" dirty="0"/>
          </a:p>
        </p:txBody>
      </p:sp>
    </p:spTree>
    <p:extLst>
      <p:ext uri="{BB962C8B-B14F-4D97-AF65-F5344CB8AC3E}">
        <p14:creationId xmlns:p14="http://schemas.microsoft.com/office/powerpoint/2010/main" val="339233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043620-47C6-44DC-AC4B-55CE9D476180}" type="slidenum">
              <a:rPr lang="en-US" smtClean="0"/>
              <a:t>15</a:t>
            </a:fld>
            <a:endParaRPr lang="en-US" dirty="0"/>
          </a:p>
        </p:txBody>
      </p:sp>
    </p:spTree>
    <p:extLst>
      <p:ext uri="{BB962C8B-B14F-4D97-AF65-F5344CB8AC3E}">
        <p14:creationId xmlns:p14="http://schemas.microsoft.com/office/powerpoint/2010/main" val="295683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43620-47C6-44DC-AC4B-55CE9D476180}" type="slidenum">
              <a:rPr lang="en-US" smtClean="0"/>
              <a:t>2</a:t>
            </a:fld>
            <a:endParaRPr lang="en-US" dirty="0"/>
          </a:p>
        </p:txBody>
      </p:sp>
    </p:spTree>
    <p:extLst>
      <p:ext uri="{BB962C8B-B14F-4D97-AF65-F5344CB8AC3E}">
        <p14:creationId xmlns:p14="http://schemas.microsoft.com/office/powerpoint/2010/main" val="320434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43620-47C6-44DC-AC4B-55CE9D476180}" type="slidenum">
              <a:rPr lang="en-US" smtClean="0"/>
              <a:t>3</a:t>
            </a:fld>
            <a:endParaRPr lang="en-US" dirty="0"/>
          </a:p>
        </p:txBody>
      </p:sp>
    </p:spTree>
    <p:extLst>
      <p:ext uri="{BB962C8B-B14F-4D97-AF65-F5344CB8AC3E}">
        <p14:creationId xmlns:p14="http://schemas.microsoft.com/office/powerpoint/2010/main" val="131542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494B34-8D49-4C3D-AC31-AACD0DA7F871}" type="slidenum">
              <a:rPr lang="en-US" smtClean="0"/>
              <a:t>4</a:t>
            </a:fld>
            <a:endParaRPr lang="en-US"/>
          </a:p>
        </p:txBody>
      </p:sp>
    </p:spTree>
    <p:extLst>
      <p:ext uri="{BB962C8B-B14F-4D97-AF65-F5344CB8AC3E}">
        <p14:creationId xmlns:p14="http://schemas.microsoft.com/office/powerpoint/2010/main" val="306930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to the bottom of IHDA’s website to find the Property Manager link</a:t>
            </a:r>
          </a:p>
        </p:txBody>
      </p:sp>
      <p:sp>
        <p:nvSpPr>
          <p:cNvPr id="4" name="Slide Number Placeholder 3"/>
          <p:cNvSpPr>
            <a:spLocks noGrp="1"/>
          </p:cNvSpPr>
          <p:nvPr>
            <p:ph type="sldNum" sz="quarter" idx="5"/>
          </p:nvPr>
        </p:nvSpPr>
        <p:spPr/>
        <p:txBody>
          <a:bodyPr/>
          <a:lstStyle/>
          <a:p>
            <a:fld id="{92043620-47C6-44DC-AC4B-55CE9D476180}" type="slidenum">
              <a:rPr lang="en-US" smtClean="0"/>
              <a:t>5</a:t>
            </a:fld>
            <a:endParaRPr lang="en-US" dirty="0"/>
          </a:p>
        </p:txBody>
      </p:sp>
    </p:spTree>
    <p:extLst>
      <p:ext uri="{BB962C8B-B14F-4D97-AF65-F5344CB8AC3E}">
        <p14:creationId xmlns:p14="http://schemas.microsoft.com/office/powerpoint/2010/main" val="400424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200150"/>
            <a:ext cx="5688013" cy="3198813"/>
          </a:xfrm>
        </p:spPr>
      </p:sp>
      <p:sp>
        <p:nvSpPr>
          <p:cNvPr id="3" name="Notes Placeholder 2"/>
          <p:cNvSpPr>
            <a:spLocks noGrp="1"/>
          </p:cNvSpPr>
          <p:nvPr>
            <p:ph type="body" idx="1"/>
          </p:nvPr>
        </p:nvSpPr>
        <p:spPr/>
        <p:txBody>
          <a:bodyPr/>
          <a:lstStyle/>
          <a:p>
            <a:r>
              <a:rPr lang="en-US" dirty="0"/>
              <a:t>As of July 1</a:t>
            </a:r>
            <a:r>
              <a:rPr lang="en-US" baseline="30000" dirty="0"/>
              <a:t>st</a:t>
            </a:r>
            <a:r>
              <a:rPr lang="en-US" dirty="0"/>
              <a:t>, IHDA made changes to its Auditing Guidelines. The document can be found on IHDA’s website.</a:t>
            </a:r>
          </a:p>
          <a:p>
            <a:endParaRPr lang="en-US" dirty="0"/>
          </a:p>
          <a:p>
            <a:r>
              <a:rPr lang="en-US" dirty="0"/>
              <a:t>Bullet #1: To better deal with restricted cash as projected on the cashflow statement, IHDA made updates to accounting standards in reporting reserve deposits and </a:t>
            </a:r>
            <a:r>
              <a:rPr lang="en-US" dirty="0" err="1"/>
              <a:t>withdrawls</a:t>
            </a:r>
            <a:r>
              <a:rPr lang="en-US" dirty="0"/>
              <a:t>.</a:t>
            </a:r>
          </a:p>
          <a:p>
            <a:endParaRPr lang="en-US" dirty="0"/>
          </a:p>
          <a:p>
            <a:r>
              <a:rPr lang="en-US" dirty="0"/>
              <a:t>Bullets #2-#3 Exhibit A</a:t>
            </a:r>
          </a:p>
          <a:p>
            <a:pPr marL="174982" indent="-174982">
              <a:buFont typeface="Arial" panose="020B0604020202020204" pitchFamily="34" charset="0"/>
              <a:buChar char="•"/>
            </a:pPr>
            <a:r>
              <a:rPr lang="en-US" dirty="0"/>
              <a:t>to the Expense Categories on Exhibit A. Based on your feedback we added more categories. IHDA does not anticipate adding any additional categories at this time. So be sure to use “Other” if your particular line item is not represented.</a:t>
            </a:r>
          </a:p>
          <a:p>
            <a:pPr marL="174982" indent="-174982">
              <a:buFont typeface="Arial" panose="020B0604020202020204" pitchFamily="34" charset="0"/>
              <a:buChar char="•"/>
            </a:pPr>
            <a:r>
              <a:rPr lang="en-US" dirty="0"/>
              <a:t>IHDA also now includes a Debt Coverage Ratio calculation to aid in IHDA’s review of development financials</a:t>
            </a:r>
          </a:p>
          <a:p>
            <a:endParaRPr lang="en-US" dirty="0"/>
          </a:p>
          <a:p>
            <a:r>
              <a:rPr lang="en-US" dirty="0"/>
              <a:t>If you have specific questions about these changes or how these changes impact your development contact your Financial Analyst.</a:t>
            </a:r>
          </a:p>
        </p:txBody>
      </p:sp>
      <p:sp>
        <p:nvSpPr>
          <p:cNvPr id="4" name="Slide Number Placeholder 3"/>
          <p:cNvSpPr>
            <a:spLocks noGrp="1"/>
          </p:cNvSpPr>
          <p:nvPr>
            <p:ph type="sldNum" sz="quarter" idx="5"/>
          </p:nvPr>
        </p:nvSpPr>
        <p:spPr/>
        <p:txBody>
          <a:bodyPr/>
          <a:lstStyle/>
          <a:p>
            <a:fld id="{92043620-47C6-44DC-AC4B-55CE9D476180}" type="slidenum">
              <a:rPr lang="en-US" smtClean="0"/>
              <a:t>6</a:t>
            </a:fld>
            <a:endParaRPr lang="en-US" dirty="0"/>
          </a:p>
        </p:txBody>
      </p:sp>
    </p:spTree>
    <p:extLst>
      <p:ext uri="{BB962C8B-B14F-4D97-AF65-F5344CB8AC3E}">
        <p14:creationId xmlns:p14="http://schemas.microsoft.com/office/powerpoint/2010/main" val="77855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92213"/>
            <a:ext cx="5688013" cy="3198812"/>
          </a:xfrm>
        </p:spPr>
      </p:sp>
      <p:sp>
        <p:nvSpPr>
          <p:cNvPr id="3" name="Notes Placeholder 2"/>
          <p:cNvSpPr>
            <a:spLocks noGrp="1"/>
          </p:cNvSpPr>
          <p:nvPr>
            <p:ph type="body" idx="1"/>
          </p:nvPr>
        </p:nvSpPr>
        <p:spPr>
          <a:xfrm>
            <a:off x="431628" y="4560893"/>
            <a:ext cx="6430527" cy="3731640"/>
          </a:xfrm>
        </p:spPr>
        <p:txBody>
          <a:bodyPr/>
          <a:lstStyle/>
          <a:p>
            <a:pPr lvl="3"/>
            <a:r>
              <a:rPr lang="en-US" dirty="0">
                <a:highlight>
                  <a:srgbClr val="FFFF00"/>
                </a:highlight>
              </a:rPr>
              <a:t>Bullet #1. Every effort should be made to provide property-specific information, whether the entire report references one property or property-specific statements be sure that your specific development’s scenario is included in your supplemental information.</a:t>
            </a:r>
          </a:p>
          <a:p>
            <a:pPr lvl="3"/>
            <a:endParaRPr lang="en-US" dirty="0">
              <a:highlight>
                <a:srgbClr val="FFFF00"/>
              </a:highlight>
            </a:endParaRPr>
          </a:p>
        </p:txBody>
      </p:sp>
      <p:sp>
        <p:nvSpPr>
          <p:cNvPr id="4" name="Slide Number Placeholder 3"/>
          <p:cNvSpPr>
            <a:spLocks noGrp="1"/>
          </p:cNvSpPr>
          <p:nvPr>
            <p:ph type="sldNum" sz="quarter" idx="5"/>
          </p:nvPr>
        </p:nvSpPr>
        <p:spPr/>
        <p:txBody>
          <a:bodyPr/>
          <a:lstStyle/>
          <a:p>
            <a:fld id="{92043620-47C6-44DC-AC4B-55CE9D476180}" type="slidenum">
              <a:rPr lang="en-US" smtClean="0"/>
              <a:t>7</a:t>
            </a:fld>
            <a:endParaRPr lang="en-US" dirty="0"/>
          </a:p>
        </p:txBody>
      </p:sp>
    </p:spTree>
    <p:extLst>
      <p:ext uri="{BB962C8B-B14F-4D97-AF65-F5344CB8AC3E}">
        <p14:creationId xmlns:p14="http://schemas.microsoft.com/office/powerpoint/2010/main" val="170011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from two different developments with two different Regulatory Agreements. You will look for either Section 5 or Section 7 “Borrower Duties” to identify which financial reporting requirement method your development should use.</a:t>
            </a:r>
          </a:p>
        </p:txBody>
      </p:sp>
      <p:sp>
        <p:nvSpPr>
          <p:cNvPr id="4" name="Slide Number Placeholder 3"/>
          <p:cNvSpPr>
            <a:spLocks noGrp="1"/>
          </p:cNvSpPr>
          <p:nvPr>
            <p:ph type="sldNum" sz="quarter" idx="5"/>
          </p:nvPr>
        </p:nvSpPr>
        <p:spPr/>
        <p:txBody>
          <a:bodyPr/>
          <a:lstStyle/>
          <a:p>
            <a:fld id="{92043620-47C6-44DC-AC4B-55CE9D476180}" type="slidenum">
              <a:rPr lang="en-US" smtClean="0"/>
              <a:t>8</a:t>
            </a:fld>
            <a:endParaRPr lang="en-US" dirty="0"/>
          </a:p>
        </p:txBody>
      </p:sp>
    </p:spTree>
    <p:extLst>
      <p:ext uri="{BB962C8B-B14F-4D97-AF65-F5344CB8AC3E}">
        <p14:creationId xmlns:p14="http://schemas.microsoft.com/office/powerpoint/2010/main" val="143788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developments required to submit Audited Financial Statements include the following. </a:t>
            </a:r>
          </a:p>
          <a:p>
            <a:endParaRPr lang="en-US" dirty="0"/>
          </a:p>
          <a:p>
            <a:r>
              <a:rPr lang="en-US" dirty="0"/>
              <a:t>Refer to the sample financial statements in the Multifamily Audit Guide page 10</a:t>
            </a:r>
          </a:p>
        </p:txBody>
      </p:sp>
      <p:sp>
        <p:nvSpPr>
          <p:cNvPr id="4" name="Slide Number Placeholder 3"/>
          <p:cNvSpPr>
            <a:spLocks noGrp="1"/>
          </p:cNvSpPr>
          <p:nvPr>
            <p:ph type="sldNum" sz="quarter" idx="5"/>
          </p:nvPr>
        </p:nvSpPr>
        <p:spPr/>
        <p:txBody>
          <a:bodyPr/>
          <a:lstStyle/>
          <a:p>
            <a:fld id="{92043620-47C6-44DC-AC4B-55CE9D476180}" type="slidenum">
              <a:rPr lang="en-US" smtClean="0"/>
              <a:t>9</a:t>
            </a:fld>
            <a:endParaRPr lang="en-US" dirty="0"/>
          </a:p>
        </p:txBody>
      </p:sp>
    </p:spTree>
    <p:extLst>
      <p:ext uri="{BB962C8B-B14F-4D97-AF65-F5344CB8AC3E}">
        <p14:creationId xmlns:p14="http://schemas.microsoft.com/office/powerpoint/2010/main" val="164412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02E1-1D8C-476A-AF75-1EBC3CF46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CDD023-9E66-4F30-A7CA-C0BB5B3AB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ED2E8-6393-42D4-9A61-EA9056F8DD9B}"/>
              </a:ext>
            </a:extLst>
          </p:cNvPr>
          <p:cNvSpPr>
            <a:spLocks noGrp="1"/>
          </p:cNvSpPr>
          <p:nvPr>
            <p:ph type="dt" sz="half" idx="10"/>
          </p:nvPr>
        </p:nvSpPr>
        <p:spPr/>
        <p:txBody>
          <a:bodyPr/>
          <a:lstStyle/>
          <a:p>
            <a:fld id="{5473DCE7-291F-4146-8184-0B7DBCD96DBB}" type="datetime1">
              <a:rPr lang="en-US" smtClean="0"/>
              <a:t>3/6/2020</a:t>
            </a:fld>
            <a:endParaRPr lang="en-US"/>
          </a:p>
        </p:txBody>
      </p:sp>
      <p:sp>
        <p:nvSpPr>
          <p:cNvPr id="5" name="Footer Placeholder 4">
            <a:extLst>
              <a:ext uri="{FF2B5EF4-FFF2-40B4-BE49-F238E27FC236}">
                <a16:creationId xmlns:a16="http://schemas.microsoft.com/office/drawing/2014/main" id="{DF89A94C-ABFB-4768-9214-2B61851DE69D}"/>
              </a:ext>
            </a:extLst>
          </p:cNvPr>
          <p:cNvSpPr>
            <a:spLocks noGrp="1"/>
          </p:cNvSpPr>
          <p:nvPr>
            <p:ph type="ftr" sz="quarter" idx="11"/>
          </p:nvPr>
        </p:nvSpPr>
        <p:spPr/>
        <p:txBody>
          <a:bodyPr/>
          <a:lstStyle/>
          <a:p>
            <a:r>
              <a:rPr lang="en-US"/>
              <a:t>March 2020</a:t>
            </a:r>
          </a:p>
        </p:txBody>
      </p:sp>
      <p:sp>
        <p:nvSpPr>
          <p:cNvPr id="6" name="Slide Number Placeholder 5">
            <a:extLst>
              <a:ext uri="{FF2B5EF4-FFF2-40B4-BE49-F238E27FC236}">
                <a16:creationId xmlns:a16="http://schemas.microsoft.com/office/drawing/2014/main" id="{CE05E987-078B-438F-BB1F-EE0DB1FDDFDC}"/>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420175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76D0-1BB7-4D58-AF75-7095ADDF2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325CE2-26EA-49B2-A7FE-385929323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03875-7F40-41CB-94B3-6995EEFD1940}"/>
              </a:ext>
            </a:extLst>
          </p:cNvPr>
          <p:cNvSpPr>
            <a:spLocks noGrp="1"/>
          </p:cNvSpPr>
          <p:nvPr>
            <p:ph type="dt" sz="half" idx="10"/>
          </p:nvPr>
        </p:nvSpPr>
        <p:spPr/>
        <p:txBody>
          <a:bodyPr/>
          <a:lstStyle/>
          <a:p>
            <a:fld id="{5656AF6B-365A-4858-A02E-E73155C2845B}" type="datetime1">
              <a:rPr lang="en-US" smtClean="0"/>
              <a:t>3/6/2020</a:t>
            </a:fld>
            <a:endParaRPr lang="en-US"/>
          </a:p>
        </p:txBody>
      </p:sp>
      <p:sp>
        <p:nvSpPr>
          <p:cNvPr id="5" name="Footer Placeholder 4">
            <a:extLst>
              <a:ext uri="{FF2B5EF4-FFF2-40B4-BE49-F238E27FC236}">
                <a16:creationId xmlns:a16="http://schemas.microsoft.com/office/drawing/2014/main" id="{C0A74749-43A8-4249-9571-3AEA3FC22278}"/>
              </a:ext>
            </a:extLst>
          </p:cNvPr>
          <p:cNvSpPr>
            <a:spLocks noGrp="1"/>
          </p:cNvSpPr>
          <p:nvPr>
            <p:ph type="ftr" sz="quarter" idx="11"/>
          </p:nvPr>
        </p:nvSpPr>
        <p:spPr/>
        <p:txBody>
          <a:bodyPr/>
          <a:lstStyle/>
          <a:p>
            <a:r>
              <a:rPr lang="en-US"/>
              <a:t>March 2020</a:t>
            </a:r>
          </a:p>
        </p:txBody>
      </p:sp>
      <p:sp>
        <p:nvSpPr>
          <p:cNvPr id="6" name="Slide Number Placeholder 5">
            <a:extLst>
              <a:ext uri="{FF2B5EF4-FFF2-40B4-BE49-F238E27FC236}">
                <a16:creationId xmlns:a16="http://schemas.microsoft.com/office/drawing/2014/main" id="{EE12F22A-1945-4513-8699-EF911C386256}"/>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13689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91179-C947-4E90-8DF8-6252F70D6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B7CFF4-0C95-4CFA-877C-88DFDF8612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83A3D-4E21-4659-98AB-15EF908B2E46}"/>
              </a:ext>
            </a:extLst>
          </p:cNvPr>
          <p:cNvSpPr>
            <a:spLocks noGrp="1"/>
          </p:cNvSpPr>
          <p:nvPr>
            <p:ph type="dt" sz="half" idx="10"/>
          </p:nvPr>
        </p:nvSpPr>
        <p:spPr/>
        <p:txBody>
          <a:bodyPr/>
          <a:lstStyle/>
          <a:p>
            <a:fld id="{9A1B5C1C-D748-496C-910B-5198CF170841}" type="datetime1">
              <a:rPr lang="en-US" smtClean="0"/>
              <a:t>3/6/2020</a:t>
            </a:fld>
            <a:endParaRPr lang="en-US"/>
          </a:p>
        </p:txBody>
      </p:sp>
      <p:sp>
        <p:nvSpPr>
          <p:cNvPr id="5" name="Footer Placeholder 4">
            <a:extLst>
              <a:ext uri="{FF2B5EF4-FFF2-40B4-BE49-F238E27FC236}">
                <a16:creationId xmlns:a16="http://schemas.microsoft.com/office/drawing/2014/main" id="{B024A64B-A3A1-4F8D-A51A-302D226D26E7}"/>
              </a:ext>
            </a:extLst>
          </p:cNvPr>
          <p:cNvSpPr>
            <a:spLocks noGrp="1"/>
          </p:cNvSpPr>
          <p:nvPr>
            <p:ph type="ftr" sz="quarter" idx="11"/>
          </p:nvPr>
        </p:nvSpPr>
        <p:spPr/>
        <p:txBody>
          <a:bodyPr/>
          <a:lstStyle/>
          <a:p>
            <a:r>
              <a:rPr lang="en-US"/>
              <a:t>March 2020</a:t>
            </a:r>
          </a:p>
        </p:txBody>
      </p:sp>
      <p:sp>
        <p:nvSpPr>
          <p:cNvPr id="6" name="Slide Number Placeholder 5">
            <a:extLst>
              <a:ext uri="{FF2B5EF4-FFF2-40B4-BE49-F238E27FC236}">
                <a16:creationId xmlns:a16="http://schemas.microsoft.com/office/drawing/2014/main" id="{704F7F6E-BB61-408C-AA5A-8A60812F1F86}"/>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10611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4683-4BD8-4D4F-B5A2-E40917C74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405142-5D41-4D14-BF3A-C8C7B58778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08799-9D37-46FD-AC0B-B5E0204467E1}"/>
              </a:ext>
            </a:extLst>
          </p:cNvPr>
          <p:cNvSpPr>
            <a:spLocks noGrp="1"/>
          </p:cNvSpPr>
          <p:nvPr>
            <p:ph type="dt" sz="half" idx="10"/>
          </p:nvPr>
        </p:nvSpPr>
        <p:spPr/>
        <p:txBody>
          <a:bodyPr/>
          <a:lstStyle/>
          <a:p>
            <a:fld id="{24B23E30-E36A-4A9F-92F0-A79F8E087544}" type="datetime1">
              <a:rPr lang="en-US" smtClean="0"/>
              <a:t>3/6/2020</a:t>
            </a:fld>
            <a:endParaRPr lang="en-US"/>
          </a:p>
        </p:txBody>
      </p:sp>
      <p:sp>
        <p:nvSpPr>
          <p:cNvPr id="5" name="Footer Placeholder 4">
            <a:extLst>
              <a:ext uri="{FF2B5EF4-FFF2-40B4-BE49-F238E27FC236}">
                <a16:creationId xmlns:a16="http://schemas.microsoft.com/office/drawing/2014/main" id="{914DCB04-0A20-4352-87FC-D754A9A63714}"/>
              </a:ext>
            </a:extLst>
          </p:cNvPr>
          <p:cNvSpPr>
            <a:spLocks noGrp="1"/>
          </p:cNvSpPr>
          <p:nvPr>
            <p:ph type="ftr" sz="quarter" idx="11"/>
          </p:nvPr>
        </p:nvSpPr>
        <p:spPr/>
        <p:txBody>
          <a:bodyPr/>
          <a:lstStyle/>
          <a:p>
            <a:r>
              <a:rPr lang="en-US"/>
              <a:t>March 2020</a:t>
            </a:r>
          </a:p>
        </p:txBody>
      </p:sp>
      <p:sp>
        <p:nvSpPr>
          <p:cNvPr id="6" name="Slide Number Placeholder 5">
            <a:extLst>
              <a:ext uri="{FF2B5EF4-FFF2-40B4-BE49-F238E27FC236}">
                <a16:creationId xmlns:a16="http://schemas.microsoft.com/office/drawing/2014/main" id="{6924EC58-3C70-4E70-A813-29DB709C01F6}"/>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329437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3D2B-A141-40EB-95F2-E09F828EE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E2E990-E640-4725-BBF7-A247F60B2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BEFABD-9BF1-4B23-A6A3-2F44A2DF8F59}"/>
              </a:ext>
            </a:extLst>
          </p:cNvPr>
          <p:cNvSpPr>
            <a:spLocks noGrp="1"/>
          </p:cNvSpPr>
          <p:nvPr>
            <p:ph type="dt" sz="half" idx="10"/>
          </p:nvPr>
        </p:nvSpPr>
        <p:spPr/>
        <p:txBody>
          <a:bodyPr/>
          <a:lstStyle/>
          <a:p>
            <a:fld id="{074A213A-79BE-43B4-9FCD-654F08B22870}" type="datetime1">
              <a:rPr lang="en-US" smtClean="0"/>
              <a:t>3/6/2020</a:t>
            </a:fld>
            <a:endParaRPr lang="en-US"/>
          </a:p>
        </p:txBody>
      </p:sp>
      <p:sp>
        <p:nvSpPr>
          <p:cNvPr id="5" name="Footer Placeholder 4">
            <a:extLst>
              <a:ext uri="{FF2B5EF4-FFF2-40B4-BE49-F238E27FC236}">
                <a16:creationId xmlns:a16="http://schemas.microsoft.com/office/drawing/2014/main" id="{D8ACC449-2060-4425-9B90-7432CDC23C70}"/>
              </a:ext>
            </a:extLst>
          </p:cNvPr>
          <p:cNvSpPr>
            <a:spLocks noGrp="1"/>
          </p:cNvSpPr>
          <p:nvPr>
            <p:ph type="ftr" sz="quarter" idx="11"/>
          </p:nvPr>
        </p:nvSpPr>
        <p:spPr/>
        <p:txBody>
          <a:bodyPr/>
          <a:lstStyle/>
          <a:p>
            <a:r>
              <a:rPr lang="en-US"/>
              <a:t>March 2020</a:t>
            </a:r>
          </a:p>
        </p:txBody>
      </p:sp>
      <p:sp>
        <p:nvSpPr>
          <p:cNvPr id="6" name="Slide Number Placeholder 5">
            <a:extLst>
              <a:ext uri="{FF2B5EF4-FFF2-40B4-BE49-F238E27FC236}">
                <a16:creationId xmlns:a16="http://schemas.microsoft.com/office/drawing/2014/main" id="{5487AFF6-61A5-47F9-943F-CCC93576F88E}"/>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360288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57EF-86CD-46FC-A3E2-D87E6801B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2046D-3E9B-43D0-8063-996272C595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A0EE-40E0-4D47-A28D-2BB0207A19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C57EE-6C44-43D2-BB8D-92CE0A83A502}"/>
              </a:ext>
            </a:extLst>
          </p:cNvPr>
          <p:cNvSpPr>
            <a:spLocks noGrp="1"/>
          </p:cNvSpPr>
          <p:nvPr>
            <p:ph type="dt" sz="half" idx="10"/>
          </p:nvPr>
        </p:nvSpPr>
        <p:spPr/>
        <p:txBody>
          <a:bodyPr/>
          <a:lstStyle/>
          <a:p>
            <a:fld id="{6E31B32B-263A-4F62-9C3D-9FB847F40E7F}" type="datetime1">
              <a:rPr lang="en-US" smtClean="0"/>
              <a:t>3/6/2020</a:t>
            </a:fld>
            <a:endParaRPr lang="en-US"/>
          </a:p>
        </p:txBody>
      </p:sp>
      <p:sp>
        <p:nvSpPr>
          <p:cNvPr id="6" name="Footer Placeholder 5">
            <a:extLst>
              <a:ext uri="{FF2B5EF4-FFF2-40B4-BE49-F238E27FC236}">
                <a16:creationId xmlns:a16="http://schemas.microsoft.com/office/drawing/2014/main" id="{1A5083E9-486E-49EE-9A6F-1DE5BBE5CEF8}"/>
              </a:ext>
            </a:extLst>
          </p:cNvPr>
          <p:cNvSpPr>
            <a:spLocks noGrp="1"/>
          </p:cNvSpPr>
          <p:nvPr>
            <p:ph type="ftr" sz="quarter" idx="11"/>
          </p:nvPr>
        </p:nvSpPr>
        <p:spPr/>
        <p:txBody>
          <a:bodyPr/>
          <a:lstStyle/>
          <a:p>
            <a:r>
              <a:rPr lang="en-US"/>
              <a:t>March 2020</a:t>
            </a:r>
          </a:p>
        </p:txBody>
      </p:sp>
      <p:sp>
        <p:nvSpPr>
          <p:cNvPr id="7" name="Slide Number Placeholder 6">
            <a:extLst>
              <a:ext uri="{FF2B5EF4-FFF2-40B4-BE49-F238E27FC236}">
                <a16:creationId xmlns:a16="http://schemas.microsoft.com/office/drawing/2014/main" id="{BD8F999B-9AD9-49ED-872E-080F6E702C6A}"/>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46204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8687-A874-4ECC-8741-FB64B6496F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6653A-E8F4-442F-B852-54A1758085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A4C5A6-56D8-49C4-B1D4-7EE7814D1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578EE2-1BF3-457D-9377-F6E77F89A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38F8D-B700-4A67-82AC-A0D52B77FA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18118-6E14-45E8-9899-75F307AEF4CE}"/>
              </a:ext>
            </a:extLst>
          </p:cNvPr>
          <p:cNvSpPr>
            <a:spLocks noGrp="1"/>
          </p:cNvSpPr>
          <p:nvPr>
            <p:ph type="dt" sz="half" idx="10"/>
          </p:nvPr>
        </p:nvSpPr>
        <p:spPr/>
        <p:txBody>
          <a:bodyPr/>
          <a:lstStyle/>
          <a:p>
            <a:fld id="{8317E826-6ABD-48AF-90D8-4014F4E80DA5}" type="datetime1">
              <a:rPr lang="en-US" smtClean="0"/>
              <a:t>3/6/2020</a:t>
            </a:fld>
            <a:endParaRPr lang="en-US"/>
          </a:p>
        </p:txBody>
      </p:sp>
      <p:sp>
        <p:nvSpPr>
          <p:cNvPr id="8" name="Footer Placeholder 7">
            <a:extLst>
              <a:ext uri="{FF2B5EF4-FFF2-40B4-BE49-F238E27FC236}">
                <a16:creationId xmlns:a16="http://schemas.microsoft.com/office/drawing/2014/main" id="{5AEB26C9-5391-4448-8CCA-C679C408C810}"/>
              </a:ext>
            </a:extLst>
          </p:cNvPr>
          <p:cNvSpPr>
            <a:spLocks noGrp="1"/>
          </p:cNvSpPr>
          <p:nvPr>
            <p:ph type="ftr" sz="quarter" idx="11"/>
          </p:nvPr>
        </p:nvSpPr>
        <p:spPr/>
        <p:txBody>
          <a:bodyPr/>
          <a:lstStyle/>
          <a:p>
            <a:r>
              <a:rPr lang="en-US"/>
              <a:t>March 2020</a:t>
            </a:r>
          </a:p>
        </p:txBody>
      </p:sp>
      <p:sp>
        <p:nvSpPr>
          <p:cNvPr id="9" name="Slide Number Placeholder 8">
            <a:extLst>
              <a:ext uri="{FF2B5EF4-FFF2-40B4-BE49-F238E27FC236}">
                <a16:creationId xmlns:a16="http://schemas.microsoft.com/office/drawing/2014/main" id="{7BAFEED9-7D5A-41D5-952C-9678B2F26CFD}"/>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143521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6165-CB68-4CCB-8D31-51444F80DC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5F04B-C4A2-4782-A734-424C926D7FC7}"/>
              </a:ext>
            </a:extLst>
          </p:cNvPr>
          <p:cNvSpPr>
            <a:spLocks noGrp="1"/>
          </p:cNvSpPr>
          <p:nvPr>
            <p:ph type="dt" sz="half" idx="10"/>
          </p:nvPr>
        </p:nvSpPr>
        <p:spPr/>
        <p:txBody>
          <a:bodyPr/>
          <a:lstStyle/>
          <a:p>
            <a:fld id="{FC70B377-1D96-40AB-BC5F-44F45F5D5B4E}" type="datetime1">
              <a:rPr lang="en-US" smtClean="0"/>
              <a:t>3/6/2020</a:t>
            </a:fld>
            <a:endParaRPr lang="en-US"/>
          </a:p>
        </p:txBody>
      </p:sp>
      <p:sp>
        <p:nvSpPr>
          <p:cNvPr id="4" name="Footer Placeholder 3">
            <a:extLst>
              <a:ext uri="{FF2B5EF4-FFF2-40B4-BE49-F238E27FC236}">
                <a16:creationId xmlns:a16="http://schemas.microsoft.com/office/drawing/2014/main" id="{D8CCDDC8-45A3-4142-8110-B8876D97337A}"/>
              </a:ext>
            </a:extLst>
          </p:cNvPr>
          <p:cNvSpPr>
            <a:spLocks noGrp="1"/>
          </p:cNvSpPr>
          <p:nvPr>
            <p:ph type="ftr" sz="quarter" idx="11"/>
          </p:nvPr>
        </p:nvSpPr>
        <p:spPr/>
        <p:txBody>
          <a:bodyPr/>
          <a:lstStyle/>
          <a:p>
            <a:r>
              <a:rPr lang="en-US"/>
              <a:t>March 2020</a:t>
            </a:r>
          </a:p>
        </p:txBody>
      </p:sp>
      <p:sp>
        <p:nvSpPr>
          <p:cNvPr id="5" name="Slide Number Placeholder 4">
            <a:extLst>
              <a:ext uri="{FF2B5EF4-FFF2-40B4-BE49-F238E27FC236}">
                <a16:creationId xmlns:a16="http://schemas.microsoft.com/office/drawing/2014/main" id="{1BD6B1A2-8DD9-4841-B031-C3D6D7BD567C}"/>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129817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D33BD-31CE-4D5D-A14A-150B005084FF}"/>
              </a:ext>
            </a:extLst>
          </p:cNvPr>
          <p:cNvSpPr>
            <a:spLocks noGrp="1"/>
          </p:cNvSpPr>
          <p:nvPr>
            <p:ph type="dt" sz="half" idx="10"/>
          </p:nvPr>
        </p:nvSpPr>
        <p:spPr/>
        <p:txBody>
          <a:bodyPr/>
          <a:lstStyle/>
          <a:p>
            <a:fld id="{99FD3803-C874-4B44-8EB3-B5E2393D1655}" type="datetime1">
              <a:rPr lang="en-US" smtClean="0"/>
              <a:t>3/6/2020</a:t>
            </a:fld>
            <a:endParaRPr lang="en-US"/>
          </a:p>
        </p:txBody>
      </p:sp>
      <p:sp>
        <p:nvSpPr>
          <p:cNvPr id="3" name="Footer Placeholder 2">
            <a:extLst>
              <a:ext uri="{FF2B5EF4-FFF2-40B4-BE49-F238E27FC236}">
                <a16:creationId xmlns:a16="http://schemas.microsoft.com/office/drawing/2014/main" id="{B70A5A38-7FC6-4530-B866-E8EBB0FBCF68}"/>
              </a:ext>
            </a:extLst>
          </p:cNvPr>
          <p:cNvSpPr>
            <a:spLocks noGrp="1"/>
          </p:cNvSpPr>
          <p:nvPr>
            <p:ph type="ftr" sz="quarter" idx="11"/>
          </p:nvPr>
        </p:nvSpPr>
        <p:spPr/>
        <p:txBody>
          <a:bodyPr/>
          <a:lstStyle/>
          <a:p>
            <a:r>
              <a:rPr lang="en-US"/>
              <a:t>March 2020</a:t>
            </a:r>
          </a:p>
        </p:txBody>
      </p:sp>
      <p:sp>
        <p:nvSpPr>
          <p:cNvPr id="4" name="Slide Number Placeholder 3">
            <a:extLst>
              <a:ext uri="{FF2B5EF4-FFF2-40B4-BE49-F238E27FC236}">
                <a16:creationId xmlns:a16="http://schemas.microsoft.com/office/drawing/2014/main" id="{BF863333-7F32-4214-A70A-0A87F9959E1C}"/>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254376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53B5-A4C4-4489-B464-30312704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9CC54B-946F-4C1A-85EB-A2BB534B9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DC6AB-A506-4DD4-935E-649954ECE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628ED-69B2-4D08-9D55-4A08D53A6749}"/>
              </a:ext>
            </a:extLst>
          </p:cNvPr>
          <p:cNvSpPr>
            <a:spLocks noGrp="1"/>
          </p:cNvSpPr>
          <p:nvPr>
            <p:ph type="dt" sz="half" idx="10"/>
          </p:nvPr>
        </p:nvSpPr>
        <p:spPr/>
        <p:txBody>
          <a:bodyPr/>
          <a:lstStyle/>
          <a:p>
            <a:fld id="{C7CDACA1-A62F-4404-8892-63D444C0BA47}" type="datetime1">
              <a:rPr lang="en-US" smtClean="0"/>
              <a:t>3/6/2020</a:t>
            </a:fld>
            <a:endParaRPr lang="en-US"/>
          </a:p>
        </p:txBody>
      </p:sp>
      <p:sp>
        <p:nvSpPr>
          <p:cNvPr id="6" name="Footer Placeholder 5">
            <a:extLst>
              <a:ext uri="{FF2B5EF4-FFF2-40B4-BE49-F238E27FC236}">
                <a16:creationId xmlns:a16="http://schemas.microsoft.com/office/drawing/2014/main" id="{F6367EB2-B008-43A8-B8E1-5EC795D2276F}"/>
              </a:ext>
            </a:extLst>
          </p:cNvPr>
          <p:cNvSpPr>
            <a:spLocks noGrp="1"/>
          </p:cNvSpPr>
          <p:nvPr>
            <p:ph type="ftr" sz="quarter" idx="11"/>
          </p:nvPr>
        </p:nvSpPr>
        <p:spPr/>
        <p:txBody>
          <a:bodyPr/>
          <a:lstStyle/>
          <a:p>
            <a:r>
              <a:rPr lang="en-US"/>
              <a:t>March 2020</a:t>
            </a:r>
          </a:p>
        </p:txBody>
      </p:sp>
      <p:sp>
        <p:nvSpPr>
          <p:cNvPr id="7" name="Slide Number Placeholder 6">
            <a:extLst>
              <a:ext uri="{FF2B5EF4-FFF2-40B4-BE49-F238E27FC236}">
                <a16:creationId xmlns:a16="http://schemas.microsoft.com/office/drawing/2014/main" id="{39BBA299-151D-49AD-8580-6E7401D8800B}"/>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162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344A-4DBF-4D61-B3FB-3124C314D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6491E-FCFA-416B-A85F-9812A8105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E4B6F8-E7F2-4646-83D7-A0B2F5719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8E28A-6BB3-49EE-87EA-926681A074E3}"/>
              </a:ext>
            </a:extLst>
          </p:cNvPr>
          <p:cNvSpPr>
            <a:spLocks noGrp="1"/>
          </p:cNvSpPr>
          <p:nvPr>
            <p:ph type="dt" sz="half" idx="10"/>
          </p:nvPr>
        </p:nvSpPr>
        <p:spPr/>
        <p:txBody>
          <a:bodyPr/>
          <a:lstStyle/>
          <a:p>
            <a:fld id="{2CC6E607-82B1-449D-882D-E4AA9BB7FA5A}" type="datetime1">
              <a:rPr lang="en-US" smtClean="0"/>
              <a:t>3/6/2020</a:t>
            </a:fld>
            <a:endParaRPr lang="en-US"/>
          </a:p>
        </p:txBody>
      </p:sp>
      <p:sp>
        <p:nvSpPr>
          <p:cNvPr id="6" name="Footer Placeholder 5">
            <a:extLst>
              <a:ext uri="{FF2B5EF4-FFF2-40B4-BE49-F238E27FC236}">
                <a16:creationId xmlns:a16="http://schemas.microsoft.com/office/drawing/2014/main" id="{158D4300-698F-4884-9540-368220036C12}"/>
              </a:ext>
            </a:extLst>
          </p:cNvPr>
          <p:cNvSpPr>
            <a:spLocks noGrp="1"/>
          </p:cNvSpPr>
          <p:nvPr>
            <p:ph type="ftr" sz="quarter" idx="11"/>
          </p:nvPr>
        </p:nvSpPr>
        <p:spPr/>
        <p:txBody>
          <a:bodyPr/>
          <a:lstStyle/>
          <a:p>
            <a:r>
              <a:rPr lang="en-US"/>
              <a:t>March 2020</a:t>
            </a:r>
          </a:p>
        </p:txBody>
      </p:sp>
      <p:sp>
        <p:nvSpPr>
          <p:cNvPr id="7" name="Slide Number Placeholder 6">
            <a:extLst>
              <a:ext uri="{FF2B5EF4-FFF2-40B4-BE49-F238E27FC236}">
                <a16:creationId xmlns:a16="http://schemas.microsoft.com/office/drawing/2014/main" id="{CE8D3B45-7615-4304-B30E-9F3C6E95EA2A}"/>
              </a:ext>
            </a:extLst>
          </p:cNvPr>
          <p:cNvSpPr>
            <a:spLocks noGrp="1"/>
          </p:cNvSpPr>
          <p:nvPr>
            <p:ph type="sldNum" sz="quarter" idx="12"/>
          </p:nvPr>
        </p:nvSpPr>
        <p:spPr/>
        <p:txBody>
          <a:bodyPr/>
          <a:lstStyle/>
          <a:p>
            <a:fld id="{FFC2673B-4A7B-46D0-A54C-C8FEB26B7B7E}" type="slidenum">
              <a:rPr lang="en-US" smtClean="0"/>
              <a:t>‹#›</a:t>
            </a:fld>
            <a:endParaRPr lang="en-US"/>
          </a:p>
        </p:txBody>
      </p:sp>
    </p:spTree>
    <p:extLst>
      <p:ext uri="{BB962C8B-B14F-4D97-AF65-F5344CB8AC3E}">
        <p14:creationId xmlns:p14="http://schemas.microsoft.com/office/powerpoint/2010/main" val="419632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E1FEA-096F-4405-A3FF-022F64A26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828D0-B193-4749-87D4-6A805CFE0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9344D-D008-4965-AB7A-99D2DBBE2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AB1C9-79D1-456C-A6CC-446BCE5FEB05}" type="datetime1">
              <a:rPr lang="en-US" smtClean="0"/>
              <a:t>3/6/2020</a:t>
            </a:fld>
            <a:endParaRPr lang="en-US"/>
          </a:p>
        </p:txBody>
      </p:sp>
      <p:sp>
        <p:nvSpPr>
          <p:cNvPr id="5" name="Footer Placeholder 4">
            <a:extLst>
              <a:ext uri="{FF2B5EF4-FFF2-40B4-BE49-F238E27FC236}">
                <a16:creationId xmlns:a16="http://schemas.microsoft.com/office/drawing/2014/main" id="{09C74CB7-08E4-4878-8713-78B4A4F7A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2020</a:t>
            </a:r>
          </a:p>
        </p:txBody>
      </p:sp>
      <p:sp>
        <p:nvSpPr>
          <p:cNvPr id="6" name="Slide Number Placeholder 5">
            <a:extLst>
              <a:ext uri="{FF2B5EF4-FFF2-40B4-BE49-F238E27FC236}">
                <a16:creationId xmlns:a16="http://schemas.microsoft.com/office/drawing/2014/main" id="{AD6531F0-BC50-4045-9720-5222BEE33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2673B-4A7B-46D0-A54C-C8FEB26B7B7E}" type="slidenum">
              <a:rPr lang="en-US" smtClean="0"/>
              <a:t>‹#›</a:t>
            </a:fld>
            <a:endParaRPr lang="en-US"/>
          </a:p>
        </p:txBody>
      </p:sp>
    </p:spTree>
    <p:extLst>
      <p:ext uri="{BB962C8B-B14F-4D97-AF65-F5344CB8AC3E}">
        <p14:creationId xmlns:p14="http://schemas.microsoft.com/office/powerpoint/2010/main" val="250649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hyperlink" Target="https://www.ihda.org/property-managers/"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www.jphotostyle.com/clipboard/certified-public-accountant.html"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9.jpg"/><Relationship Id="rId5" Type="http://schemas.openxmlformats.org/officeDocument/2006/relationships/hyperlink" Target="https://www.ihda.org/property-managers/"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pixabay.com/en/documents-folder-office-text-file-158461/" TargetMode="External"/><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bmj2k.com/tag/kool-aid/" TargetMode="External"/><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ihda.org/property-managers/"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s://www.ihda.org/property-managers/"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pixabay.com/en/documents-folder-office-text-file-158461/" TargetMode="External"/><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ihda.org/property-managers/"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www.greenlivingpedia.org/Sustainable_house_design_features_checklist" TargetMode="External"/><Relationship Id="rId5" Type="http://schemas.openxmlformats.org/officeDocument/2006/relationships/image" Target="../media/image8.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C9EB-E9B6-4655-B48E-8609226B74FF}"/>
              </a:ext>
            </a:extLst>
          </p:cNvPr>
          <p:cNvSpPr>
            <a:spLocks noGrp="1"/>
          </p:cNvSpPr>
          <p:nvPr>
            <p:ph type="ctrTitle"/>
          </p:nvPr>
        </p:nvSpPr>
        <p:spPr>
          <a:xfrm>
            <a:off x="1524000" y="2001453"/>
            <a:ext cx="9144000" cy="2387600"/>
          </a:xfrm>
        </p:spPr>
        <p:txBody>
          <a:bodyPr>
            <a:normAutofit/>
          </a:bodyPr>
          <a:lstStyle/>
          <a:p>
            <a:r>
              <a:rPr lang="en-US" sz="5400" dirty="0"/>
              <a:t>Asset Management Presents: Preparing for Financial Audit</a:t>
            </a:r>
          </a:p>
        </p:txBody>
      </p:sp>
      <p:pic>
        <p:nvPicPr>
          <p:cNvPr id="5" name="Picture 4">
            <a:extLst>
              <a:ext uri="{FF2B5EF4-FFF2-40B4-BE49-F238E27FC236}">
                <a16:creationId xmlns:a16="http://schemas.microsoft.com/office/drawing/2014/main" id="{FA656245-1FBA-4117-AD93-FCC932748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97" y="294482"/>
            <a:ext cx="2730137" cy="1655762"/>
          </a:xfrm>
          <a:prstGeom prst="rect">
            <a:avLst/>
          </a:prstGeom>
        </p:spPr>
      </p:pic>
      <p:sp>
        <p:nvSpPr>
          <p:cNvPr id="7" name="TextBox 6">
            <a:extLst>
              <a:ext uri="{FF2B5EF4-FFF2-40B4-BE49-F238E27FC236}">
                <a16:creationId xmlns:a16="http://schemas.microsoft.com/office/drawing/2014/main" id="{EAE4BCAB-CC9E-4A8B-BCA6-B1AB203C4754}"/>
              </a:ext>
            </a:extLst>
          </p:cNvPr>
          <p:cNvSpPr txBox="1"/>
          <p:nvPr/>
        </p:nvSpPr>
        <p:spPr>
          <a:xfrm>
            <a:off x="1829352" y="5591313"/>
            <a:ext cx="5486400" cy="369332"/>
          </a:xfrm>
          <a:prstGeom prst="rect">
            <a:avLst/>
          </a:prstGeom>
          <a:noFill/>
        </p:spPr>
        <p:txBody>
          <a:bodyPr wrap="square" rtlCol="0">
            <a:spAutoFit/>
          </a:bodyPr>
          <a:lstStyle/>
          <a:p>
            <a:r>
              <a:rPr lang="en-US" dirty="0"/>
              <a:t>March 2020</a:t>
            </a:r>
          </a:p>
        </p:txBody>
      </p:sp>
      <p:sp>
        <p:nvSpPr>
          <p:cNvPr id="3" name="TextBox 2">
            <a:extLst>
              <a:ext uri="{FF2B5EF4-FFF2-40B4-BE49-F238E27FC236}">
                <a16:creationId xmlns:a16="http://schemas.microsoft.com/office/drawing/2014/main" id="{6277EEE5-9BB3-42B4-94E9-F94AAEAEC25A}"/>
              </a:ext>
            </a:extLst>
          </p:cNvPr>
          <p:cNvSpPr txBox="1"/>
          <p:nvPr/>
        </p:nvSpPr>
        <p:spPr>
          <a:xfrm>
            <a:off x="2769704" y="4613360"/>
            <a:ext cx="7301947" cy="369332"/>
          </a:xfrm>
          <a:prstGeom prst="rect">
            <a:avLst/>
          </a:prstGeom>
          <a:noFill/>
        </p:spPr>
        <p:txBody>
          <a:bodyPr wrap="square" rtlCol="0">
            <a:spAutoFit/>
          </a:bodyPr>
          <a:lstStyle/>
          <a:p>
            <a:pPr algn="ctr"/>
            <a:r>
              <a:rPr lang="en-US" dirty="0"/>
              <a:t>Presented By: Leslie Cain, Training Specialist </a:t>
            </a:r>
          </a:p>
        </p:txBody>
      </p:sp>
      <p:pic>
        <p:nvPicPr>
          <p:cNvPr id="4" name="Audio 3">
            <a:hlinkClick r:id="" action="ppaction://media"/>
            <a:extLst>
              <a:ext uri="{FF2B5EF4-FFF2-40B4-BE49-F238E27FC236}">
                <a16:creationId xmlns:a16="http://schemas.microsoft.com/office/drawing/2014/main" id="{BF3D10AF-5605-467D-961A-8DD825CBA72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6" name="Footer Placeholder 5">
            <a:extLst>
              <a:ext uri="{FF2B5EF4-FFF2-40B4-BE49-F238E27FC236}">
                <a16:creationId xmlns:a16="http://schemas.microsoft.com/office/drawing/2014/main" id="{EC7E5AA4-AFC1-4058-93EF-B3112EB8BF0B}"/>
              </a:ext>
            </a:extLst>
          </p:cNvPr>
          <p:cNvSpPr>
            <a:spLocks noGrp="1"/>
          </p:cNvSpPr>
          <p:nvPr>
            <p:ph type="ftr" sz="quarter" idx="11"/>
          </p:nvPr>
        </p:nvSpPr>
        <p:spPr/>
        <p:txBody>
          <a:bodyPr/>
          <a:lstStyle/>
          <a:p>
            <a:r>
              <a:rPr lang="en-US"/>
              <a:t>March 2020</a:t>
            </a:r>
          </a:p>
        </p:txBody>
      </p:sp>
    </p:spTree>
    <p:extLst>
      <p:ext uri="{BB962C8B-B14F-4D97-AF65-F5344CB8AC3E}">
        <p14:creationId xmlns:p14="http://schemas.microsoft.com/office/powerpoint/2010/main" val="1613261557"/>
      </p:ext>
    </p:extLst>
  </p:cSld>
  <p:clrMapOvr>
    <a:masterClrMapping/>
  </p:clrMapOvr>
  <mc:AlternateContent xmlns:mc="http://schemas.openxmlformats.org/markup-compatibility/2006">
    <mc:Choice xmlns:p14="http://schemas.microsoft.com/office/powerpoint/2010/main" Requires="p14">
      <p:transition spd="slow" p14:dur="2000" advTm="14320"/>
    </mc:Choice>
    <mc:Fallback>
      <p:transition spd="slow" advTm="14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F9A4-7A43-476E-BFC7-117958AF7093}"/>
              </a:ext>
            </a:extLst>
          </p:cNvPr>
          <p:cNvSpPr>
            <a:spLocks noGrp="1"/>
          </p:cNvSpPr>
          <p:nvPr>
            <p:ph type="title"/>
          </p:nvPr>
        </p:nvSpPr>
        <p:spPr/>
        <p:txBody>
          <a:bodyPr/>
          <a:lstStyle/>
          <a:p>
            <a:r>
              <a:rPr lang="en-US" dirty="0"/>
              <a:t>Audited Financial Statement (cont.)</a:t>
            </a:r>
          </a:p>
        </p:txBody>
      </p:sp>
      <p:sp>
        <p:nvSpPr>
          <p:cNvPr id="3" name="Content Placeholder 2">
            <a:extLst>
              <a:ext uri="{FF2B5EF4-FFF2-40B4-BE49-F238E27FC236}">
                <a16:creationId xmlns:a16="http://schemas.microsoft.com/office/drawing/2014/main" id="{07F86A85-5794-4972-9748-F2E7CE35AD14}"/>
              </a:ext>
            </a:extLst>
          </p:cNvPr>
          <p:cNvSpPr>
            <a:spLocks noGrp="1"/>
          </p:cNvSpPr>
          <p:nvPr>
            <p:ph idx="1"/>
          </p:nvPr>
        </p:nvSpPr>
        <p:spPr>
          <a:xfrm>
            <a:off x="838200" y="1690688"/>
            <a:ext cx="10515600" cy="4351338"/>
          </a:xfrm>
        </p:spPr>
        <p:txBody>
          <a:bodyPr>
            <a:normAutofit/>
          </a:bodyPr>
          <a:lstStyle/>
          <a:p>
            <a:r>
              <a:rPr lang="en-US" dirty="0"/>
              <a:t>Independent Auditor's report on Internal Control Structure</a:t>
            </a:r>
          </a:p>
          <a:p>
            <a:r>
              <a:rPr lang="en-US" dirty="0"/>
              <a:t>Independent Auditor’s Report on Compliance with</a:t>
            </a:r>
          </a:p>
          <a:p>
            <a:pPr lvl="1"/>
            <a:r>
              <a:rPr lang="en-US" dirty="0"/>
              <a:t>Specific Requirements Applicable to Major HUD Programs</a:t>
            </a:r>
          </a:p>
          <a:p>
            <a:pPr lvl="1"/>
            <a:r>
              <a:rPr lang="en-US" dirty="0"/>
              <a:t>Specific Requirements Applicable to Non-Major HUD Transactions-Compliance</a:t>
            </a:r>
          </a:p>
          <a:p>
            <a:r>
              <a:rPr lang="en-US" dirty="0"/>
              <a:t>IHDA’s principal subsidy program - Section 8 rental subsidies</a:t>
            </a:r>
          </a:p>
          <a:p>
            <a:r>
              <a:rPr lang="en-US" dirty="0"/>
              <a:t>Certificate of General Partner</a:t>
            </a:r>
          </a:p>
          <a:p>
            <a:r>
              <a:rPr lang="en-US" dirty="0"/>
              <a:t>Certificate of Managing Agent </a:t>
            </a:r>
          </a:p>
        </p:txBody>
      </p:sp>
      <p:sp>
        <p:nvSpPr>
          <p:cNvPr id="4" name="Footer Placeholder 3">
            <a:extLst>
              <a:ext uri="{FF2B5EF4-FFF2-40B4-BE49-F238E27FC236}">
                <a16:creationId xmlns:a16="http://schemas.microsoft.com/office/drawing/2014/main" id="{81253B0B-DEC8-43A5-AE1C-0B2323566BCD}"/>
              </a:ext>
            </a:extLst>
          </p:cNvPr>
          <p:cNvSpPr>
            <a:spLocks noGrp="1"/>
          </p:cNvSpPr>
          <p:nvPr>
            <p:ph type="ftr" sz="quarter" idx="11"/>
          </p:nvPr>
        </p:nvSpPr>
        <p:spPr/>
        <p:txBody>
          <a:bodyPr/>
          <a:lstStyle/>
          <a:p>
            <a:r>
              <a:rPr lang="en-US"/>
              <a:t>March 2020</a:t>
            </a:r>
            <a:endParaRPr lang="en-US" dirty="0"/>
          </a:p>
        </p:txBody>
      </p:sp>
      <p:sp>
        <p:nvSpPr>
          <p:cNvPr id="6" name="TextBox 5">
            <a:extLst>
              <a:ext uri="{FF2B5EF4-FFF2-40B4-BE49-F238E27FC236}">
                <a16:creationId xmlns:a16="http://schemas.microsoft.com/office/drawing/2014/main" id="{E3DA5E60-3E3C-4730-A851-703AC64EAAE1}"/>
              </a:ext>
            </a:extLst>
          </p:cNvPr>
          <p:cNvSpPr txBox="1"/>
          <p:nvPr/>
        </p:nvSpPr>
        <p:spPr>
          <a:xfrm>
            <a:off x="838200" y="5433020"/>
            <a:ext cx="11155680" cy="923330"/>
          </a:xfrm>
          <a:prstGeom prst="rect">
            <a:avLst/>
          </a:prstGeom>
          <a:noFill/>
        </p:spPr>
        <p:txBody>
          <a:bodyPr wrap="square" rtlCol="0">
            <a:spAutoFit/>
          </a:bodyPr>
          <a:lstStyle/>
          <a:p>
            <a:r>
              <a:rPr lang="en-US" dirty="0"/>
              <a:t>Multifamily Audit Guide, IHDA Website, Financial Monitoring  </a:t>
            </a:r>
            <a:r>
              <a:rPr lang="en-US" dirty="0">
                <a:hlinkClick r:id="rId5"/>
              </a:rPr>
              <a:t>https://www.ihda.org/property-managers/</a:t>
            </a:r>
            <a:endParaRPr lang="en-US" dirty="0"/>
          </a:p>
          <a:p>
            <a:r>
              <a:rPr lang="en-US" dirty="0"/>
              <a:t>  </a:t>
            </a:r>
          </a:p>
          <a:p>
            <a:endParaRPr lang="en-US" dirty="0"/>
          </a:p>
        </p:txBody>
      </p:sp>
      <p:pic>
        <p:nvPicPr>
          <p:cNvPr id="8" name="Audio 7">
            <a:hlinkClick r:id="" action="ppaction://media"/>
            <a:extLst>
              <a:ext uri="{FF2B5EF4-FFF2-40B4-BE49-F238E27FC236}">
                <a16:creationId xmlns:a16="http://schemas.microsoft.com/office/drawing/2014/main" id="{C27FB236-0FCE-485B-99BE-42C3113CC5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92771224"/>
      </p:ext>
    </p:extLst>
  </p:cSld>
  <p:clrMapOvr>
    <a:masterClrMapping/>
  </p:clrMapOvr>
  <mc:AlternateContent xmlns:mc="http://schemas.openxmlformats.org/markup-compatibility/2006">
    <mc:Choice xmlns:p14="http://schemas.microsoft.com/office/powerpoint/2010/main" Requires="p14">
      <p:transition spd="slow" p14:dur="2000" advTm="17924"/>
    </mc:Choice>
    <mc:Fallback>
      <p:transition spd="slow" advTm="17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F9A4-7A43-476E-BFC7-117958AF7093}"/>
              </a:ext>
            </a:extLst>
          </p:cNvPr>
          <p:cNvSpPr>
            <a:spLocks noGrp="1"/>
          </p:cNvSpPr>
          <p:nvPr>
            <p:ph type="title"/>
          </p:nvPr>
        </p:nvSpPr>
        <p:spPr/>
        <p:txBody>
          <a:bodyPr/>
          <a:lstStyle/>
          <a:p>
            <a:r>
              <a:rPr lang="en-US" dirty="0"/>
              <a:t>Financial Reporting: CPA Certified Financial Statements</a:t>
            </a:r>
          </a:p>
        </p:txBody>
      </p:sp>
      <p:sp>
        <p:nvSpPr>
          <p:cNvPr id="3" name="Content Placeholder 2">
            <a:extLst>
              <a:ext uri="{FF2B5EF4-FFF2-40B4-BE49-F238E27FC236}">
                <a16:creationId xmlns:a16="http://schemas.microsoft.com/office/drawing/2014/main" id="{07F86A85-5794-4972-9748-F2E7CE35AD14}"/>
              </a:ext>
            </a:extLst>
          </p:cNvPr>
          <p:cNvSpPr>
            <a:spLocks noGrp="1"/>
          </p:cNvSpPr>
          <p:nvPr>
            <p:ph idx="1"/>
          </p:nvPr>
        </p:nvSpPr>
        <p:spPr>
          <a:xfrm>
            <a:off x="838200" y="1679858"/>
            <a:ext cx="10515600" cy="4351338"/>
          </a:xfrm>
        </p:spPr>
        <p:txBody>
          <a:bodyPr>
            <a:normAutofit/>
          </a:bodyPr>
          <a:lstStyle/>
          <a:p>
            <a:pPr marL="0" indent="0">
              <a:buNone/>
            </a:pPr>
            <a:r>
              <a:rPr lang="en-US" u="sng" dirty="0"/>
              <a:t>CPA-Certified Statements include the following:</a:t>
            </a:r>
            <a:endParaRPr lang="en-US" dirty="0"/>
          </a:p>
          <a:p>
            <a:pPr lvl="0"/>
            <a:r>
              <a:rPr lang="en-US" dirty="0"/>
              <a:t>Balance Sheets</a:t>
            </a:r>
          </a:p>
          <a:p>
            <a:pPr lvl="0"/>
            <a:r>
              <a:rPr lang="en-US" dirty="0"/>
              <a:t>Statement of Operations</a:t>
            </a:r>
          </a:p>
          <a:p>
            <a:pPr lvl="0"/>
            <a:r>
              <a:rPr lang="en-US" dirty="0"/>
              <a:t>Statement of Cashflow</a:t>
            </a:r>
          </a:p>
          <a:p>
            <a:pPr lvl="0"/>
            <a:r>
              <a:rPr lang="en-US" dirty="0"/>
              <a:t>Debt Service</a:t>
            </a:r>
          </a:p>
          <a:p>
            <a:pPr lvl="0"/>
            <a:r>
              <a:rPr lang="en-US" dirty="0"/>
              <a:t>Certificate of General Partner</a:t>
            </a:r>
          </a:p>
          <a:p>
            <a:pPr lvl="0"/>
            <a:r>
              <a:rPr lang="en-US" dirty="0"/>
              <a:t>Certificate of Managing Agent</a:t>
            </a:r>
          </a:p>
        </p:txBody>
      </p:sp>
      <p:sp>
        <p:nvSpPr>
          <p:cNvPr id="4" name="Footer Placeholder 3">
            <a:extLst>
              <a:ext uri="{FF2B5EF4-FFF2-40B4-BE49-F238E27FC236}">
                <a16:creationId xmlns:a16="http://schemas.microsoft.com/office/drawing/2014/main" id="{81253B0B-DEC8-43A5-AE1C-0B2323566BCD}"/>
              </a:ext>
            </a:extLst>
          </p:cNvPr>
          <p:cNvSpPr>
            <a:spLocks noGrp="1"/>
          </p:cNvSpPr>
          <p:nvPr>
            <p:ph type="ftr" sz="quarter" idx="11"/>
          </p:nvPr>
        </p:nvSpPr>
        <p:spPr/>
        <p:txBody>
          <a:bodyPr/>
          <a:lstStyle/>
          <a:p>
            <a:r>
              <a:rPr lang="en-US"/>
              <a:t>March 2020</a:t>
            </a:r>
            <a:endParaRPr lang="en-US" dirty="0"/>
          </a:p>
        </p:txBody>
      </p:sp>
      <p:sp>
        <p:nvSpPr>
          <p:cNvPr id="6" name="TextBox 5">
            <a:extLst>
              <a:ext uri="{FF2B5EF4-FFF2-40B4-BE49-F238E27FC236}">
                <a16:creationId xmlns:a16="http://schemas.microsoft.com/office/drawing/2014/main" id="{E976044D-F33B-463A-8192-E61C88B0190B}"/>
              </a:ext>
            </a:extLst>
          </p:cNvPr>
          <p:cNvSpPr txBox="1"/>
          <p:nvPr/>
        </p:nvSpPr>
        <p:spPr>
          <a:xfrm>
            <a:off x="581891" y="5472991"/>
            <a:ext cx="11155680" cy="923330"/>
          </a:xfrm>
          <a:prstGeom prst="rect">
            <a:avLst/>
          </a:prstGeom>
          <a:noFill/>
        </p:spPr>
        <p:txBody>
          <a:bodyPr wrap="square" rtlCol="0">
            <a:spAutoFit/>
          </a:bodyPr>
          <a:lstStyle/>
          <a:p>
            <a:r>
              <a:rPr lang="en-US" dirty="0"/>
              <a:t>Multifamily Audit Guide, IHDA Website, Financial Monitoring  </a:t>
            </a:r>
            <a:r>
              <a:rPr lang="en-US" dirty="0">
                <a:hlinkClick r:id="rId5"/>
              </a:rPr>
              <a:t>https://www.ihda.org/property-managers/</a:t>
            </a:r>
            <a:endParaRPr lang="en-US" dirty="0"/>
          </a:p>
          <a:p>
            <a:r>
              <a:rPr lang="en-US" dirty="0"/>
              <a:t>  </a:t>
            </a:r>
          </a:p>
          <a:p>
            <a:endParaRPr lang="en-US" dirty="0"/>
          </a:p>
        </p:txBody>
      </p:sp>
      <p:pic>
        <p:nvPicPr>
          <p:cNvPr id="8" name="Picture 7">
            <a:extLst>
              <a:ext uri="{FF2B5EF4-FFF2-40B4-BE49-F238E27FC236}">
                <a16:creationId xmlns:a16="http://schemas.microsoft.com/office/drawing/2014/main" id="{272B8137-A842-4C5D-86D0-B6F9E7103D7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25331" y="2052661"/>
            <a:ext cx="4587536" cy="3058357"/>
          </a:xfrm>
          <a:prstGeom prst="rect">
            <a:avLst/>
          </a:prstGeom>
        </p:spPr>
      </p:pic>
      <p:pic>
        <p:nvPicPr>
          <p:cNvPr id="9" name="Audio 8">
            <a:hlinkClick r:id="" action="ppaction://media"/>
            <a:extLst>
              <a:ext uri="{FF2B5EF4-FFF2-40B4-BE49-F238E27FC236}">
                <a16:creationId xmlns:a16="http://schemas.microsoft.com/office/drawing/2014/main" id="{BC5B98D9-A8B9-4902-8D62-0C46EF30DED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15273459"/>
      </p:ext>
    </p:extLst>
  </p:cSld>
  <p:clrMapOvr>
    <a:masterClrMapping/>
  </p:clrMapOvr>
  <mc:AlternateContent xmlns:mc="http://schemas.openxmlformats.org/markup-compatibility/2006">
    <mc:Choice xmlns:p14="http://schemas.microsoft.com/office/powerpoint/2010/main" Requires="p14">
      <p:transition spd="slow" p14:dur="2000" advTm="23002"/>
    </mc:Choice>
    <mc:Fallback>
      <p:transition spd="slow" advTm="23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96A-59F8-43EF-9D09-0F84CCB4C7C4}"/>
              </a:ext>
            </a:extLst>
          </p:cNvPr>
          <p:cNvSpPr>
            <a:spLocks noGrp="1"/>
          </p:cNvSpPr>
          <p:nvPr>
            <p:ph type="title"/>
          </p:nvPr>
        </p:nvSpPr>
        <p:spPr/>
        <p:txBody>
          <a:bodyPr>
            <a:normAutofit fontScale="90000"/>
          </a:bodyPr>
          <a:lstStyle/>
          <a:p>
            <a:br>
              <a:rPr lang="en-US" dirty="0"/>
            </a:br>
            <a:br>
              <a:rPr lang="en-US" dirty="0"/>
            </a:br>
            <a:r>
              <a:rPr lang="en-US" dirty="0"/>
              <a:t>Which Surplus Cash Calculation Requirements Should You Use?</a:t>
            </a:r>
            <a:br>
              <a:rPr lang="en-US" dirty="0"/>
            </a:br>
            <a:br>
              <a:rPr lang="en-US" dirty="0"/>
            </a:br>
            <a:endParaRPr lang="en-US" dirty="0"/>
          </a:p>
        </p:txBody>
      </p:sp>
      <p:sp>
        <p:nvSpPr>
          <p:cNvPr id="3" name="Content Placeholder 2">
            <a:extLst>
              <a:ext uri="{FF2B5EF4-FFF2-40B4-BE49-F238E27FC236}">
                <a16:creationId xmlns:a16="http://schemas.microsoft.com/office/drawing/2014/main" id="{60884774-9AAB-4095-A788-604A36585922}"/>
              </a:ext>
            </a:extLst>
          </p:cNvPr>
          <p:cNvSpPr>
            <a:spLocks noGrp="1"/>
          </p:cNvSpPr>
          <p:nvPr>
            <p:ph idx="1"/>
          </p:nvPr>
        </p:nvSpPr>
        <p:spPr>
          <a:xfrm>
            <a:off x="1076325" y="1748432"/>
            <a:ext cx="10039350" cy="4386262"/>
          </a:xfrm>
        </p:spPr>
        <p:txBody>
          <a:bodyPr>
            <a:normAutofit/>
          </a:bodyPr>
          <a:lstStyle/>
          <a:p>
            <a:pPr lvl="1"/>
            <a:r>
              <a:rPr lang="en-US" sz="3200" dirty="0"/>
              <a:t>Mortgage Note = Payment Requirements</a:t>
            </a:r>
          </a:p>
          <a:p>
            <a:pPr lvl="1"/>
            <a:r>
              <a:rPr lang="en-US" sz="3200" dirty="0"/>
              <a:t>Regulatory Agreement / Loan Documents = Limited Distributions to Partners</a:t>
            </a:r>
          </a:p>
          <a:p>
            <a:pPr lvl="1"/>
            <a:r>
              <a:rPr lang="en-US" sz="3200" dirty="0"/>
              <a:t>Exhibit A: Use the MS Excel document “as is”. Please don’t add categories, formulas, cells or rows </a:t>
            </a:r>
          </a:p>
          <a:p>
            <a:pPr marL="457200" lvl="1" indent="0">
              <a:buNone/>
            </a:pPr>
            <a:endParaRPr lang="en-US" sz="3200" dirty="0"/>
          </a:p>
        </p:txBody>
      </p:sp>
      <p:sp>
        <p:nvSpPr>
          <p:cNvPr id="4" name="Footer Placeholder 3">
            <a:extLst>
              <a:ext uri="{FF2B5EF4-FFF2-40B4-BE49-F238E27FC236}">
                <a16:creationId xmlns:a16="http://schemas.microsoft.com/office/drawing/2014/main" id="{4C194E28-F489-4C07-B0B7-B0B11C707005}"/>
              </a:ext>
            </a:extLst>
          </p:cNvPr>
          <p:cNvSpPr>
            <a:spLocks noGrp="1"/>
          </p:cNvSpPr>
          <p:nvPr>
            <p:ph type="ftr" sz="quarter" idx="11"/>
          </p:nvPr>
        </p:nvSpPr>
        <p:spPr/>
        <p:txBody>
          <a:bodyPr/>
          <a:lstStyle/>
          <a:p>
            <a:r>
              <a:rPr lang="en-US"/>
              <a:t>March 2020</a:t>
            </a:r>
            <a:endParaRPr lang="en-US" dirty="0"/>
          </a:p>
        </p:txBody>
      </p:sp>
      <p:pic>
        <p:nvPicPr>
          <p:cNvPr id="7" name="Picture 6">
            <a:extLst>
              <a:ext uri="{FF2B5EF4-FFF2-40B4-BE49-F238E27FC236}">
                <a16:creationId xmlns:a16="http://schemas.microsoft.com/office/drawing/2014/main" id="{111D1A24-8984-4F2C-BBBE-2368FAECCBD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50233" y="4245683"/>
            <a:ext cx="3062323" cy="2173225"/>
          </a:xfrm>
          <a:prstGeom prst="rect">
            <a:avLst/>
          </a:prstGeom>
        </p:spPr>
      </p:pic>
      <p:sp>
        <p:nvSpPr>
          <p:cNvPr id="8" name="TextBox 7">
            <a:extLst>
              <a:ext uri="{FF2B5EF4-FFF2-40B4-BE49-F238E27FC236}">
                <a16:creationId xmlns:a16="http://schemas.microsoft.com/office/drawing/2014/main" id="{5EF2113A-0DD7-4145-AB01-A4BE84C32330}"/>
              </a:ext>
            </a:extLst>
          </p:cNvPr>
          <p:cNvSpPr txBox="1"/>
          <p:nvPr/>
        </p:nvSpPr>
        <p:spPr>
          <a:xfrm rot="21134130">
            <a:off x="8646396" y="5009128"/>
            <a:ext cx="1715652" cy="646331"/>
          </a:xfrm>
          <a:prstGeom prst="rect">
            <a:avLst/>
          </a:prstGeom>
          <a:noFill/>
        </p:spPr>
        <p:txBody>
          <a:bodyPr wrap="square" rtlCol="0">
            <a:spAutoFit/>
          </a:bodyPr>
          <a:lstStyle/>
          <a:p>
            <a:r>
              <a:rPr lang="en-US" sz="1200" dirty="0"/>
              <a:t>Loan Documents</a:t>
            </a:r>
          </a:p>
          <a:p>
            <a:r>
              <a:rPr lang="en-US" sz="1200" dirty="0"/>
              <a:t>Mortgage Note</a:t>
            </a:r>
          </a:p>
          <a:p>
            <a:r>
              <a:rPr lang="en-US" sz="1200" dirty="0"/>
              <a:t>Regulatory Agreement</a:t>
            </a:r>
          </a:p>
        </p:txBody>
      </p:sp>
      <p:pic>
        <p:nvPicPr>
          <p:cNvPr id="9" name="Audio 8">
            <a:hlinkClick r:id="" action="ppaction://media"/>
            <a:extLst>
              <a:ext uri="{FF2B5EF4-FFF2-40B4-BE49-F238E27FC236}">
                <a16:creationId xmlns:a16="http://schemas.microsoft.com/office/drawing/2014/main" id="{74332012-86E3-46F3-AA1A-0145AA03B7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73042557"/>
      </p:ext>
    </p:extLst>
  </p:cSld>
  <p:clrMapOvr>
    <a:masterClrMapping/>
  </p:clrMapOvr>
  <mc:AlternateContent xmlns:mc="http://schemas.openxmlformats.org/markup-compatibility/2006">
    <mc:Choice xmlns:p14="http://schemas.microsoft.com/office/powerpoint/2010/main" Requires="p14">
      <p:transition spd="slow" p14:dur="2000" advTm="26916"/>
    </mc:Choice>
    <mc:Fallback>
      <p:transition spd="slow" advTm="26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96A-59F8-43EF-9D09-0F84CCB4C7C4}"/>
              </a:ext>
            </a:extLst>
          </p:cNvPr>
          <p:cNvSpPr>
            <a:spLocks noGrp="1"/>
          </p:cNvSpPr>
          <p:nvPr>
            <p:ph type="title"/>
          </p:nvPr>
        </p:nvSpPr>
        <p:spPr/>
        <p:txBody>
          <a:bodyPr>
            <a:normAutofit fontScale="90000"/>
          </a:bodyPr>
          <a:lstStyle/>
          <a:p>
            <a:br>
              <a:rPr lang="en-US" dirty="0"/>
            </a:br>
            <a:r>
              <a:rPr lang="en-US" dirty="0"/>
              <a:t>Financial Reporting Submission Due Dates</a:t>
            </a:r>
            <a:br>
              <a:rPr lang="en-US" dirty="0"/>
            </a:br>
            <a:endParaRPr lang="en-US" dirty="0"/>
          </a:p>
        </p:txBody>
      </p:sp>
      <p:sp>
        <p:nvSpPr>
          <p:cNvPr id="3" name="Content Placeholder 2">
            <a:extLst>
              <a:ext uri="{FF2B5EF4-FFF2-40B4-BE49-F238E27FC236}">
                <a16:creationId xmlns:a16="http://schemas.microsoft.com/office/drawing/2014/main" id="{60884774-9AAB-4095-A788-604A36585922}"/>
              </a:ext>
            </a:extLst>
          </p:cNvPr>
          <p:cNvSpPr>
            <a:spLocks noGrp="1"/>
          </p:cNvSpPr>
          <p:nvPr>
            <p:ph idx="1"/>
          </p:nvPr>
        </p:nvSpPr>
        <p:spPr>
          <a:xfrm>
            <a:off x="838200" y="1570505"/>
            <a:ext cx="10515600" cy="4351338"/>
          </a:xfrm>
        </p:spPr>
        <p:txBody>
          <a:bodyPr/>
          <a:lstStyle/>
          <a:p>
            <a:pPr marL="0" indent="0">
              <a:buNone/>
            </a:pPr>
            <a:r>
              <a:rPr lang="en-US" u="sng" dirty="0"/>
              <a:t>Annual Compliance Guide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4C194E28-F489-4C07-B0B7-B0B11C707005}"/>
              </a:ext>
            </a:extLst>
          </p:cNvPr>
          <p:cNvSpPr>
            <a:spLocks noGrp="1"/>
          </p:cNvSpPr>
          <p:nvPr>
            <p:ph type="ftr" sz="quarter" idx="11"/>
          </p:nvPr>
        </p:nvSpPr>
        <p:spPr/>
        <p:txBody>
          <a:bodyPr/>
          <a:lstStyle/>
          <a:p>
            <a:r>
              <a:rPr lang="en-US"/>
              <a:t>March 2020</a:t>
            </a:r>
            <a:endParaRPr lang="en-US" dirty="0"/>
          </a:p>
        </p:txBody>
      </p:sp>
      <p:pic>
        <p:nvPicPr>
          <p:cNvPr id="7" name="Picture 6">
            <a:extLst>
              <a:ext uri="{FF2B5EF4-FFF2-40B4-BE49-F238E27FC236}">
                <a16:creationId xmlns:a16="http://schemas.microsoft.com/office/drawing/2014/main" id="{9D017C27-23A5-4B19-B3D5-71AC972C811C}"/>
              </a:ext>
            </a:extLst>
          </p:cNvPr>
          <p:cNvPicPr>
            <a:picLocks noChangeAspect="1"/>
          </p:cNvPicPr>
          <p:nvPr/>
        </p:nvPicPr>
        <p:blipFill>
          <a:blip r:embed="rId5"/>
          <a:stretch>
            <a:fillRect/>
          </a:stretch>
        </p:blipFill>
        <p:spPr>
          <a:xfrm>
            <a:off x="720089" y="2125195"/>
            <a:ext cx="10130896" cy="3674410"/>
          </a:xfrm>
          <a:prstGeom prst="rect">
            <a:avLst/>
          </a:prstGeom>
        </p:spPr>
      </p:pic>
      <p:sp>
        <p:nvSpPr>
          <p:cNvPr id="6" name="TextBox 5">
            <a:extLst>
              <a:ext uri="{FF2B5EF4-FFF2-40B4-BE49-F238E27FC236}">
                <a16:creationId xmlns:a16="http://schemas.microsoft.com/office/drawing/2014/main" id="{7D87E2D9-7E88-4AD7-BD19-A99E7DA2CA30}"/>
              </a:ext>
            </a:extLst>
          </p:cNvPr>
          <p:cNvSpPr txBox="1"/>
          <p:nvPr/>
        </p:nvSpPr>
        <p:spPr>
          <a:xfrm>
            <a:off x="5426945" y="4615264"/>
            <a:ext cx="1869782" cy="369332"/>
          </a:xfrm>
          <a:prstGeom prst="rect">
            <a:avLst/>
          </a:prstGeom>
          <a:solidFill>
            <a:schemeClr val="bg1"/>
          </a:solidFill>
        </p:spPr>
        <p:txBody>
          <a:bodyPr wrap="square" rtlCol="0">
            <a:spAutoFit/>
          </a:bodyPr>
          <a:lstStyle/>
          <a:p>
            <a:r>
              <a:rPr lang="en-US" b="1" dirty="0"/>
              <a:t>March 30th, 2020</a:t>
            </a:r>
            <a:r>
              <a:rPr lang="en-US" b="1" baseline="30000" dirty="0"/>
              <a:t> </a:t>
            </a:r>
            <a:endParaRPr lang="en-US" b="1" dirty="0"/>
          </a:p>
        </p:txBody>
      </p:sp>
      <p:sp>
        <p:nvSpPr>
          <p:cNvPr id="9" name="Arrow: Down 8">
            <a:extLst>
              <a:ext uri="{FF2B5EF4-FFF2-40B4-BE49-F238E27FC236}">
                <a16:creationId xmlns:a16="http://schemas.microsoft.com/office/drawing/2014/main" id="{7D972466-7ED2-4488-A9C5-C69EA5C4E5EC}"/>
              </a:ext>
            </a:extLst>
          </p:cNvPr>
          <p:cNvSpPr/>
          <p:nvPr/>
        </p:nvSpPr>
        <p:spPr>
          <a:xfrm rot="2116053">
            <a:off x="7054412" y="3691553"/>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285DB589-0A6D-475D-AB70-1447D247B1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04790212"/>
      </p:ext>
    </p:extLst>
  </p:cSld>
  <p:clrMapOvr>
    <a:masterClrMapping/>
  </p:clrMapOvr>
  <mc:AlternateContent xmlns:mc="http://schemas.openxmlformats.org/markup-compatibility/2006">
    <mc:Choice xmlns:p14="http://schemas.microsoft.com/office/powerpoint/2010/main" Requires="p14">
      <p:transition spd="slow" p14:dur="2000" advTm="28587"/>
    </mc:Choice>
    <mc:Fallback>
      <p:transition spd="slow" advTm="28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C14F-B0CC-4993-BAE6-7E127F5A2D86}"/>
              </a:ext>
            </a:extLst>
          </p:cNvPr>
          <p:cNvSpPr>
            <a:spLocks noGrp="1"/>
          </p:cNvSpPr>
          <p:nvPr>
            <p:ph type="title"/>
          </p:nvPr>
        </p:nvSpPr>
        <p:spPr/>
        <p:txBody>
          <a:bodyPr/>
          <a:lstStyle/>
          <a:p>
            <a:r>
              <a:rPr lang="en-US" dirty="0"/>
              <a:t>Important Contact Information &amp; References</a:t>
            </a:r>
          </a:p>
        </p:txBody>
      </p:sp>
      <p:sp>
        <p:nvSpPr>
          <p:cNvPr id="3" name="Content Placeholder 2">
            <a:extLst>
              <a:ext uri="{FF2B5EF4-FFF2-40B4-BE49-F238E27FC236}">
                <a16:creationId xmlns:a16="http://schemas.microsoft.com/office/drawing/2014/main" id="{187D6CAB-DF1F-4A60-A5D3-8FB05981BA12}"/>
              </a:ext>
            </a:extLst>
          </p:cNvPr>
          <p:cNvSpPr>
            <a:spLocks noGrp="1"/>
          </p:cNvSpPr>
          <p:nvPr>
            <p:ph idx="1"/>
          </p:nvPr>
        </p:nvSpPr>
        <p:spPr/>
        <p:txBody>
          <a:bodyPr>
            <a:normAutofit/>
          </a:bodyPr>
          <a:lstStyle/>
          <a:p>
            <a:pPr marL="0" indent="0">
              <a:buNone/>
            </a:pPr>
            <a:r>
              <a:rPr lang="en-US" u="sng" dirty="0"/>
              <a:t>Submit Financial Reporting:</a:t>
            </a:r>
            <a:r>
              <a:rPr lang="en-US" dirty="0"/>
              <a:t> </a:t>
            </a:r>
            <a:r>
              <a:rPr lang="en-US" sz="2400" dirty="0"/>
              <a:t>(Loan Doc, Surplus Cash Calculation &amp; Exhibit A Submission)</a:t>
            </a:r>
          </a:p>
          <a:p>
            <a:pPr marL="0" indent="0" algn="ctr">
              <a:buNone/>
            </a:pPr>
            <a:endParaRPr lang="en-US" dirty="0"/>
          </a:p>
          <a:p>
            <a:pPr marL="0" indent="0" algn="ctr">
              <a:buNone/>
            </a:pPr>
            <a:r>
              <a:rPr lang="en-US" dirty="0"/>
              <a:t>fpateam@ihda.org</a:t>
            </a:r>
          </a:p>
          <a:p>
            <a:pPr marL="0" indent="0">
              <a:buNone/>
            </a:pPr>
            <a:endParaRPr lang="en-US" dirty="0"/>
          </a:p>
          <a:p>
            <a:pPr marL="0" indent="0">
              <a:buNone/>
            </a:pPr>
            <a:r>
              <a:rPr lang="en-US" u="sng" dirty="0"/>
              <a:t>General Questions: </a:t>
            </a:r>
          </a:p>
          <a:p>
            <a:pPr marL="0" indent="0">
              <a:buNone/>
            </a:pPr>
            <a:endParaRPr lang="en-US" dirty="0"/>
          </a:p>
          <a:p>
            <a:pPr marL="0" indent="0" algn="ctr">
              <a:buNone/>
            </a:pPr>
            <a:r>
              <a:rPr lang="en-US" dirty="0"/>
              <a:t>Your assigned financial analyst outlined in your Compliance Guide</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EA2DFB6-DA6F-46AD-8D87-D587A78C0AD0}"/>
              </a:ext>
            </a:extLst>
          </p:cNvPr>
          <p:cNvSpPr>
            <a:spLocks noGrp="1"/>
          </p:cNvSpPr>
          <p:nvPr>
            <p:ph type="ftr" sz="quarter" idx="11"/>
          </p:nvPr>
        </p:nvSpPr>
        <p:spPr/>
        <p:txBody>
          <a:bodyPr/>
          <a:lstStyle/>
          <a:p>
            <a:r>
              <a:rPr lang="en-US"/>
              <a:t>March 2020</a:t>
            </a:r>
            <a:endParaRPr lang="en-US" dirty="0"/>
          </a:p>
        </p:txBody>
      </p:sp>
      <p:pic>
        <p:nvPicPr>
          <p:cNvPr id="7" name="Audio 6">
            <a:hlinkClick r:id="" action="ppaction://media"/>
            <a:extLst>
              <a:ext uri="{FF2B5EF4-FFF2-40B4-BE49-F238E27FC236}">
                <a16:creationId xmlns:a16="http://schemas.microsoft.com/office/drawing/2014/main" id="{0384D18C-5B3D-4F8D-8542-1391243B8C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29545915"/>
      </p:ext>
    </p:extLst>
  </p:cSld>
  <p:clrMapOvr>
    <a:masterClrMapping/>
  </p:clrMapOvr>
  <mc:AlternateContent xmlns:mc="http://schemas.openxmlformats.org/markup-compatibility/2006">
    <mc:Choice xmlns:p14="http://schemas.microsoft.com/office/powerpoint/2010/main" Requires="p14">
      <p:transition spd="slow" p14:dur="2000" advTm="21890"/>
    </mc:Choice>
    <mc:Fallback>
      <p:transition spd="slow" advTm="2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C9EB-E9B6-4655-B48E-8609226B74FF}"/>
              </a:ext>
            </a:extLst>
          </p:cNvPr>
          <p:cNvSpPr>
            <a:spLocks noGrp="1"/>
          </p:cNvSpPr>
          <p:nvPr>
            <p:ph type="ctrTitle"/>
          </p:nvPr>
        </p:nvSpPr>
        <p:spPr>
          <a:xfrm>
            <a:off x="1524000" y="2128452"/>
            <a:ext cx="9144000" cy="3041602"/>
          </a:xfrm>
        </p:spPr>
        <p:txBody>
          <a:bodyPr>
            <a:normAutofit/>
          </a:bodyPr>
          <a:lstStyle/>
          <a:p>
            <a:r>
              <a:rPr lang="en-US" dirty="0"/>
              <a:t>Thank you for viewing…</a:t>
            </a:r>
            <a:br>
              <a:rPr lang="en-US" dirty="0"/>
            </a:br>
            <a:r>
              <a:rPr lang="en-US" dirty="0"/>
              <a:t>Asset Management’s</a:t>
            </a:r>
            <a:br>
              <a:rPr lang="en-US" dirty="0"/>
            </a:br>
            <a:r>
              <a:rPr lang="en-US" dirty="0"/>
              <a:t>Preparing for Financial Audit</a:t>
            </a:r>
          </a:p>
        </p:txBody>
      </p:sp>
      <p:pic>
        <p:nvPicPr>
          <p:cNvPr id="5" name="Picture 4">
            <a:extLst>
              <a:ext uri="{FF2B5EF4-FFF2-40B4-BE49-F238E27FC236}">
                <a16:creationId xmlns:a16="http://schemas.microsoft.com/office/drawing/2014/main" id="{FA656245-1FBA-4117-AD93-FCC932748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97" y="294482"/>
            <a:ext cx="2730137" cy="1655762"/>
          </a:xfrm>
          <a:prstGeom prst="rect">
            <a:avLst/>
          </a:prstGeom>
        </p:spPr>
      </p:pic>
      <p:pic>
        <p:nvPicPr>
          <p:cNvPr id="4" name="Audio 3">
            <a:hlinkClick r:id="" action="ppaction://media"/>
            <a:extLst>
              <a:ext uri="{FF2B5EF4-FFF2-40B4-BE49-F238E27FC236}">
                <a16:creationId xmlns:a16="http://schemas.microsoft.com/office/drawing/2014/main" id="{66802FE6-12F3-4472-93B6-4E778936D4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6" name="Footer Placeholder 5">
            <a:extLst>
              <a:ext uri="{FF2B5EF4-FFF2-40B4-BE49-F238E27FC236}">
                <a16:creationId xmlns:a16="http://schemas.microsoft.com/office/drawing/2014/main" id="{6176A450-595C-48B0-B884-1BA83C6CC835}"/>
              </a:ext>
            </a:extLst>
          </p:cNvPr>
          <p:cNvSpPr>
            <a:spLocks noGrp="1"/>
          </p:cNvSpPr>
          <p:nvPr>
            <p:ph type="ftr" sz="quarter" idx="11"/>
          </p:nvPr>
        </p:nvSpPr>
        <p:spPr/>
        <p:txBody>
          <a:bodyPr/>
          <a:lstStyle/>
          <a:p>
            <a:r>
              <a:rPr lang="en-US"/>
              <a:t>March 2020</a:t>
            </a:r>
          </a:p>
        </p:txBody>
      </p:sp>
    </p:spTree>
    <p:extLst>
      <p:ext uri="{BB962C8B-B14F-4D97-AF65-F5344CB8AC3E}">
        <p14:creationId xmlns:p14="http://schemas.microsoft.com/office/powerpoint/2010/main" val="142530067"/>
      </p:ext>
    </p:extLst>
  </p:cSld>
  <p:clrMapOvr>
    <a:masterClrMapping/>
  </p:clrMapOvr>
  <mc:AlternateContent xmlns:mc="http://schemas.openxmlformats.org/markup-compatibility/2006">
    <mc:Choice xmlns:p14="http://schemas.microsoft.com/office/powerpoint/2010/main" Requires="p14">
      <p:transition spd="slow" p14:dur="2000" advTm="8144"/>
    </mc:Choice>
    <mc:Fallback>
      <p:transition spd="slow" advTm="81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94F2-E853-43AB-AFDA-5C6FD1C02251}"/>
              </a:ext>
            </a:extLst>
          </p:cNvPr>
          <p:cNvSpPr>
            <a:spLocks noGrp="1"/>
          </p:cNvSpPr>
          <p:nvPr>
            <p:ph type="title"/>
          </p:nvPr>
        </p:nvSpPr>
        <p:spPr/>
        <p:txBody>
          <a:bodyPr/>
          <a:lstStyle/>
          <a:p>
            <a:r>
              <a:rPr lang="en-US" dirty="0"/>
              <a:t>Shout Out! Financial Analyst Team</a:t>
            </a:r>
          </a:p>
        </p:txBody>
      </p:sp>
      <p:sp>
        <p:nvSpPr>
          <p:cNvPr id="3" name="Content Placeholder 2">
            <a:extLst>
              <a:ext uri="{FF2B5EF4-FFF2-40B4-BE49-F238E27FC236}">
                <a16:creationId xmlns:a16="http://schemas.microsoft.com/office/drawing/2014/main" id="{41635B6E-F2A4-462B-8BC6-D138E07F1642}"/>
              </a:ext>
            </a:extLst>
          </p:cNvPr>
          <p:cNvSpPr>
            <a:spLocks noGrp="1"/>
          </p:cNvSpPr>
          <p:nvPr>
            <p:ph idx="1"/>
          </p:nvPr>
        </p:nvSpPr>
        <p:spPr/>
        <p:txBody>
          <a:bodyPr/>
          <a:lstStyle/>
          <a:p>
            <a:r>
              <a:rPr lang="en-US" dirty="0"/>
              <a:t>Kat Kimmel, Supervisor Finance &amp; Data Integration</a:t>
            </a:r>
          </a:p>
        </p:txBody>
      </p:sp>
      <p:sp>
        <p:nvSpPr>
          <p:cNvPr id="4" name="Footer Placeholder 3">
            <a:extLst>
              <a:ext uri="{FF2B5EF4-FFF2-40B4-BE49-F238E27FC236}">
                <a16:creationId xmlns:a16="http://schemas.microsoft.com/office/drawing/2014/main" id="{EB1A8714-8F51-4DA7-BE6D-40834BBEB5ED}"/>
              </a:ext>
            </a:extLst>
          </p:cNvPr>
          <p:cNvSpPr>
            <a:spLocks noGrp="1"/>
          </p:cNvSpPr>
          <p:nvPr>
            <p:ph type="ftr" sz="quarter" idx="11"/>
          </p:nvPr>
        </p:nvSpPr>
        <p:spPr/>
        <p:txBody>
          <a:bodyPr/>
          <a:lstStyle/>
          <a:p>
            <a:r>
              <a:rPr lang="en-US"/>
              <a:t>March 2020</a:t>
            </a:r>
            <a:endParaRPr lang="en-US" dirty="0"/>
          </a:p>
        </p:txBody>
      </p:sp>
      <p:pic>
        <p:nvPicPr>
          <p:cNvPr id="6" name="Audio 5">
            <a:hlinkClick r:id="" action="ppaction://media"/>
            <a:extLst>
              <a:ext uri="{FF2B5EF4-FFF2-40B4-BE49-F238E27FC236}">
                <a16:creationId xmlns:a16="http://schemas.microsoft.com/office/drawing/2014/main" id="{D64E3D2D-1671-4EEA-979F-8F04AB28F8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84515211"/>
      </p:ext>
    </p:extLst>
  </p:cSld>
  <p:clrMapOvr>
    <a:masterClrMapping/>
  </p:clrMapOvr>
  <mc:AlternateContent xmlns:mc="http://schemas.openxmlformats.org/markup-compatibility/2006">
    <mc:Choice xmlns:p14="http://schemas.microsoft.com/office/powerpoint/2010/main" Requires="p14">
      <p:transition spd="slow" p14:dur="2000" advTm="9748"/>
    </mc:Choice>
    <mc:Fallback>
      <p:transition spd="slow" advTm="9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68CC-751E-4088-8B62-657D9BC45758}"/>
              </a:ext>
            </a:extLst>
          </p:cNvPr>
          <p:cNvSpPr>
            <a:spLocks noGrp="1"/>
          </p:cNvSpPr>
          <p:nvPr>
            <p:ph type="title"/>
          </p:nvPr>
        </p:nvSpPr>
        <p:spPr/>
        <p:txBody>
          <a:bodyPr/>
          <a:lstStyle/>
          <a:p>
            <a:r>
              <a:rPr lang="en-US" dirty="0"/>
              <a:t>Preparing for Financial Audit: Learning Objectives </a:t>
            </a:r>
          </a:p>
        </p:txBody>
      </p:sp>
      <p:sp>
        <p:nvSpPr>
          <p:cNvPr id="3" name="Content Placeholder 2">
            <a:extLst>
              <a:ext uri="{FF2B5EF4-FFF2-40B4-BE49-F238E27FC236}">
                <a16:creationId xmlns:a16="http://schemas.microsoft.com/office/drawing/2014/main" id="{45FC605E-4B3F-4162-B453-A160A426190B}"/>
              </a:ext>
            </a:extLst>
          </p:cNvPr>
          <p:cNvSpPr>
            <a:spLocks noGrp="1"/>
          </p:cNvSpPr>
          <p:nvPr>
            <p:ph idx="1"/>
          </p:nvPr>
        </p:nvSpPr>
        <p:spPr/>
        <p:txBody>
          <a:bodyPr>
            <a:normAutofit lnSpcReduction="10000"/>
          </a:bodyPr>
          <a:lstStyle/>
          <a:p>
            <a:r>
              <a:rPr lang="en-US" dirty="0"/>
              <a:t>Find the Audit Guidelines on IHDA’s website</a:t>
            </a:r>
          </a:p>
          <a:p>
            <a:r>
              <a:rPr lang="en-US" dirty="0"/>
              <a:t>Changes to IHDA’s Audit Guidelines / Exhibit A</a:t>
            </a:r>
          </a:p>
          <a:p>
            <a:r>
              <a:rPr lang="en-US" dirty="0"/>
              <a:t>Overview of the Auditing Process</a:t>
            </a:r>
          </a:p>
          <a:p>
            <a:pPr lvl="1"/>
            <a:r>
              <a:rPr lang="en-US" dirty="0"/>
              <a:t>Contents of the Audited Financial Statements</a:t>
            </a:r>
          </a:p>
          <a:p>
            <a:pPr lvl="1"/>
            <a:r>
              <a:rPr lang="en-US" dirty="0"/>
              <a:t>Reporting Requirements</a:t>
            </a:r>
          </a:p>
          <a:p>
            <a:pPr lvl="1"/>
            <a:r>
              <a:rPr lang="en-US" dirty="0"/>
              <a:t>Due Dates</a:t>
            </a:r>
          </a:p>
          <a:p>
            <a:r>
              <a:rPr lang="en-US" dirty="0"/>
              <a:t>IHDA’s Key Points of Contact</a:t>
            </a:r>
          </a:p>
          <a:p>
            <a:pPr lvl="1"/>
            <a:r>
              <a:rPr lang="en-US" dirty="0"/>
              <a:t>Submission </a:t>
            </a:r>
          </a:p>
          <a:p>
            <a:pPr lvl="1"/>
            <a:r>
              <a:rPr lang="en-US" dirty="0"/>
              <a:t>Extension Requests</a:t>
            </a:r>
          </a:p>
          <a:p>
            <a:pPr lvl="1"/>
            <a:r>
              <a:rPr lang="en-US" dirty="0"/>
              <a:t>Where to Direct Questions</a:t>
            </a:r>
          </a:p>
        </p:txBody>
      </p:sp>
      <p:sp>
        <p:nvSpPr>
          <p:cNvPr id="4" name="Footer Placeholder 3">
            <a:extLst>
              <a:ext uri="{FF2B5EF4-FFF2-40B4-BE49-F238E27FC236}">
                <a16:creationId xmlns:a16="http://schemas.microsoft.com/office/drawing/2014/main" id="{C36C455F-5865-4E80-8935-CDF0283D18AB}"/>
              </a:ext>
            </a:extLst>
          </p:cNvPr>
          <p:cNvSpPr>
            <a:spLocks noGrp="1"/>
          </p:cNvSpPr>
          <p:nvPr>
            <p:ph type="ftr" sz="quarter" idx="11"/>
          </p:nvPr>
        </p:nvSpPr>
        <p:spPr/>
        <p:txBody>
          <a:bodyPr/>
          <a:lstStyle/>
          <a:p>
            <a:r>
              <a:rPr lang="en-US"/>
              <a:t>March 2020</a:t>
            </a:r>
            <a:endParaRPr lang="en-US" dirty="0"/>
          </a:p>
        </p:txBody>
      </p:sp>
      <p:pic>
        <p:nvPicPr>
          <p:cNvPr id="7" name="Picture 6">
            <a:extLst>
              <a:ext uri="{FF2B5EF4-FFF2-40B4-BE49-F238E27FC236}">
                <a16:creationId xmlns:a16="http://schemas.microsoft.com/office/drawing/2014/main" id="{52B52E1F-4BF6-49C7-9AAC-39C9132C4D2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65473" y="2542341"/>
            <a:ext cx="3429000" cy="3429000"/>
          </a:xfrm>
          <a:prstGeom prst="rect">
            <a:avLst/>
          </a:prstGeom>
        </p:spPr>
      </p:pic>
      <p:pic>
        <p:nvPicPr>
          <p:cNvPr id="6" name="Audio 5">
            <a:hlinkClick r:id="" action="ppaction://media"/>
            <a:extLst>
              <a:ext uri="{FF2B5EF4-FFF2-40B4-BE49-F238E27FC236}">
                <a16:creationId xmlns:a16="http://schemas.microsoft.com/office/drawing/2014/main" id="{8A9C1566-D1F8-4020-93CF-D089858DA45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07039169"/>
      </p:ext>
    </p:extLst>
  </p:cSld>
  <p:clrMapOvr>
    <a:masterClrMapping/>
  </p:clrMapOvr>
  <mc:AlternateContent xmlns:mc="http://schemas.openxmlformats.org/markup-compatibility/2006">
    <mc:Choice xmlns:p14="http://schemas.microsoft.com/office/powerpoint/2010/main" Requires="p14">
      <p:transition spd="slow" p14:dur="2000" advTm="22923"/>
    </mc:Choice>
    <mc:Fallback>
      <p:transition spd="slow" advTm="22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F01A-1163-48FC-8BB7-787EC0F2EEB9}"/>
              </a:ext>
            </a:extLst>
          </p:cNvPr>
          <p:cNvSpPr>
            <a:spLocks noGrp="1"/>
          </p:cNvSpPr>
          <p:nvPr>
            <p:ph type="title"/>
          </p:nvPr>
        </p:nvSpPr>
        <p:spPr/>
        <p:txBody>
          <a:bodyPr/>
          <a:lstStyle/>
          <a:p>
            <a:r>
              <a:rPr lang="en-US" dirty="0"/>
              <a:t>IHDA Website: Where to Find the Audit Guidelines &amp; Documents</a:t>
            </a:r>
          </a:p>
        </p:txBody>
      </p:sp>
      <p:pic>
        <p:nvPicPr>
          <p:cNvPr id="6" name="Content Placeholder 5">
            <a:extLst>
              <a:ext uri="{FF2B5EF4-FFF2-40B4-BE49-F238E27FC236}">
                <a16:creationId xmlns:a16="http://schemas.microsoft.com/office/drawing/2014/main" id="{1D2E0717-7923-49DE-856B-9DD7C516CF84}"/>
              </a:ext>
            </a:extLst>
          </p:cNvPr>
          <p:cNvPicPr>
            <a:picLocks noGrp="1" noChangeAspect="1"/>
          </p:cNvPicPr>
          <p:nvPr>
            <p:ph idx="1"/>
          </p:nvPr>
        </p:nvPicPr>
        <p:blipFill>
          <a:blip r:embed="rId5"/>
          <a:stretch>
            <a:fillRect/>
          </a:stretch>
        </p:blipFill>
        <p:spPr>
          <a:xfrm>
            <a:off x="838200" y="2919753"/>
            <a:ext cx="9982200" cy="2495117"/>
          </a:xfrm>
          <a:prstGeom prst="rect">
            <a:avLst/>
          </a:prstGeom>
        </p:spPr>
      </p:pic>
      <p:sp>
        <p:nvSpPr>
          <p:cNvPr id="4" name="Footer Placeholder 3">
            <a:extLst>
              <a:ext uri="{FF2B5EF4-FFF2-40B4-BE49-F238E27FC236}">
                <a16:creationId xmlns:a16="http://schemas.microsoft.com/office/drawing/2014/main" id="{D0659996-191C-406F-AC40-9D63F8F1D067}"/>
              </a:ext>
            </a:extLst>
          </p:cNvPr>
          <p:cNvSpPr>
            <a:spLocks noGrp="1"/>
          </p:cNvSpPr>
          <p:nvPr>
            <p:ph type="ftr" sz="quarter" idx="11"/>
          </p:nvPr>
        </p:nvSpPr>
        <p:spPr/>
        <p:txBody>
          <a:bodyPr/>
          <a:lstStyle/>
          <a:p>
            <a:r>
              <a:rPr lang="en-US"/>
              <a:t>March 2020</a:t>
            </a:r>
            <a:endParaRPr lang="en-US" dirty="0"/>
          </a:p>
        </p:txBody>
      </p:sp>
      <p:sp>
        <p:nvSpPr>
          <p:cNvPr id="7" name="Arrow: Left 6">
            <a:extLst>
              <a:ext uri="{FF2B5EF4-FFF2-40B4-BE49-F238E27FC236}">
                <a16:creationId xmlns:a16="http://schemas.microsoft.com/office/drawing/2014/main" id="{8FFC510C-0A30-4126-B947-6C37C665E82A}"/>
              </a:ext>
            </a:extLst>
          </p:cNvPr>
          <p:cNvSpPr/>
          <p:nvPr/>
        </p:nvSpPr>
        <p:spPr>
          <a:xfrm rot="20525450">
            <a:off x="2516398" y="2662592"/>
            <a:ext cx="3044403" cy="51432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a:t>
            </a:r>
            <a:r>
              <a:rPr lang="en-US" dirty="0" err="1"/>
              <a:t>on“Property</a:t>
            </a:r>
            <a:r>
              <a:rPr lang="en-US" dirty="0"/>
              <a:t> Managers”</a:t>
            </a:r>
          </a:p>
        </p:txBody>
      </p:sp>
      <p:sp>
        <p:nvSpPr>
          <p:cNvPr id="8" name="TextBox 7">
            <a:extLst>
              <a:ext uri="{FF2B5EF4-FFF2-40B4-BE49-F238E27FC236}">
                <a16:creationId xmlns:a16="http://schemas.microsoft.com/office/drawing/2014/main" id="{51202D1E-64BB-4159-B7CB-4F633CEC5E51}"/>
              </a:ext>
            </a:extLst>
          </p:cNvPr>
          <p:cNvSpPr txBox="1"/>
          <p:nvPr/>
        </p:nvSpPr>
        <p:spPr>
          <a:xfrm>
            <a:off x="838200" y="1895015"/>
            <a:ext cx="6036461" cy="369332"/>
          </a:xfrm>
          <a:prstGeom prst="rect">
            <a:avLst/>
          </a:prstGeom>
          <a:noFill/>
        </p:spPr>
        <p:txBody>
          <a:bodyPr wrap="none" rtlCol="0">
            <a:spAutoFit/>
          </a:bodyPr>
          <a:lstStyle/>
          <a:p>
            <a:r>
              <a:rPr lang="en-US" dirty="0"/>
              <a:t>Step 1: Navigate to the bottom of any tab on the IHDA website</a:t>
            </a:r>
          </a:p>
        </p:txBody>
      </p:sp>
      <p:pic>
        <p:nvPicPr>
          <p:cNvPr id="3" name="Audio 2">
            <a:hlinkClick r:id="" action="ppaction://media"/>
            <a:extLst>
              <a:ext uri="{FF2B5EF4-FFF2-40B4-BE49-F238E27FC236}">
                <a16:creationId xmlns:a16="http://schemas.microsoft.com/office/drawing/2014/main" id="{41825C27-78B7-44CC-8112-D850E974D2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35601993"/>
      </p:ext>
    </p:extLst>
  </p:cSld>
  <p:clrMapOvr>
    <a:masterClrMapping/>
  </p:clrMapOvr>
  <mc:AlternateContent xmlns:mc="http://schemas.openxmlformats.org/markup-compatibility/2006">
    <mc:Choice xmlns:p14="http://schemas.microsoft.com/office/powerpoint/2010/main" Requires="p14">
      <p:transition spd="slow" p14:dur="2000" advTm="8705"/>
    </mc:Choice>
    <mc:Fallback>
      <p:transition spd="slow" advTm="8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2953-97BB-44A0-A397-8E66785C4A29}"/>
              </a:ext>
            </a:extLst>
          </p:cNvPr>
          <p:cNvSpPr>
            <a:spLocks noGrp="1"/>
          </p:cNvSpPr>
          <p:nvPr>
            <p:ph type="title"/>
          </p:nvPr>
        </p:nvSpPr>
        <p:spPr/>
        <p:txBody>
          <a:bodyPr/>
          <a:lstStyle/>
          <a:p>
            <a:r>
              <a:rPr lang="en-US" dirty="0"/>
              <a:t>IHDA Website: Where to Find the Audit Guidelines &amp; Exhibit A</a:t>
            </a:r>
          </a:p>
        </p:txBody>
      </p:sp>
      <p:sp>
        <p:nvSpPr>
          <p:cNvPr id="4" name="Footer Placeholder 3">
            <a:extLst>
              <a:ext uri="{FF2B5EF4-FFF2-40B4-BE49-F238E27FC236}">
                <a16:creationId xmlns:a16="http://schemas.microsoft.com/office/drawing/2014/main" id="{4DFA5E51-4008-4DAD-A1C6-7CF1386D4343}"/>
              </a:ext>
            </a:extLst>
          </p:cNvPr>
          <p:cNvSpPr>
            <a:spLocks noGrp="1"/>
          </p:cNvSpPr>
          <p:nvPr>
            <p:ph type="ftr" sz="quarter" idx="11"/>
          </p:nvPr>
        </p:nvSpPr>
        <p:spPr/>
        <p:txBody>
          <a:bodyPr/>
          <a:lstStyle/>
          <a:p>
            <a:r>
              <a:rPr lang="en-US"/>
              <a:t>March 2020</a:t>
            </a:r>
            <a:endParaRPr lang="en-US" dirty="0"/>
          </a:p>
        </p:txBody>
      </p:sp>
      <p:pic>
        <p:nvPicPr>
          <p:cNvPr id="9" name="Content Placeholder 8">
            <a:extLst>
              <a:ext uri="{FF2B5EF4-FFF2-40B4-BE49-F238E27FC236}">
                <a16:creationId xmlns:a16="http://schemas.microsoft.com/office/drawing/2014/main" id="{A4925C86-45DC-405B-99DE-AA642C3A7DB8}"/>
              </a:ext>
            </a:extLst>
          </p:cNvPr>
          <p:cNvPicPr>
            <a:picLocks noGrp="1" noChangeAspect="1"/>
          </p:cNvPicPr>
          <p:nvPr>
            <p:ph idx="1"/>
          </p:nvPr>
        </p:nvPicPr>
        <p:blipFill>
          <a:blip r:embed="rId5"/>
          <a:stretch>
            <a:fillRect/>
          </a:stretch>
        </p:blipFill>
        <p:spPr>
          <a:xfrm>
            <a:off x="838200" y="1839534"/>
            <a:ext cx="10515600" cy="822676"/>
          </a:xfrm>
          <a:prstGeom prst="rect">
            <a:avLst/>
          </a:prstGeom>
        </p:spPr>
      </p:pic>
      <p:pic>
        <p:nvPicPr>
          <p:cNvPr id="10" name="Picture 9">
            <a:extLst>
              <a:ext uri="{FF2B5EF4-FFF2-40B4-BE49-F238E27FC236}">
                <a16:creationId xmlns:a16="http://schemas.microsoft.com/office/drawing/2014/main" id="{8B3A5B25-BEA1-471D-97B4-978A0B4E17A9}"/>
              </a:ext>
            </a:extLst>
          </p:cNvPr>
          <p:cNvPicPr>
            <a:picLocks noChangeAspect="1"/>
          </p:cNvPicPr>
          <p:nvPr/>
        </p:nvPicPr>
        <p:blipFill>
          <a:blip r:embed="rId6"/>
          <a:stretch>
            <a:fillRect/>
          </a:stretch>
        </p:blipFill>
        <p:spPr>
          <a:xfrm>
            <a:off x="838200" y="2663445"/>
            <a:ext cx="7919305" cy="3830664"/>
          </a:xfrm>
          <a:prstGeom prst="rect">
            <a:avLst/>
          </a:prstGeom>
        </p:spPr>
      </p:pic>
      <p:sp>
        <p:nvSpPr>
          <p:cNvPr id="11" name="Arrow: Left 10">
            <a:extLst>
              <a:ext uri="{FF2B5EF4-FFF2-40B4-BE49-F238E27FC236}">
                <a16:creationId xmlns:a16="http://schemas.microsoft.com/office/drawing/2014/main" id="{467FA9C9-2333-4CCA-9A67-EF56083C0A6A}"/>
              </a:ext>
            </a:extLst>
          </p:cNvPr>
          <p:cNvSpPr/>
          <p:nvPr/>
        </p:nvSpPr>
        <p:spPr>
          <a:xfrm rot="13349120">
            <a:off x="546426" y="4836871"/>
            <a:ext cx="583549" cy="3700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7C297A1-BF61-4BEC-AEAE-83D223416041}"/>
              </a:ext>
            </a:extLst>
          </p:cNvPr>
          <p:cNvSpPr/>
          <p:nvPr/>
        </p:nvSpPr>
        <p:spPr>
          <a:xfrm>
            <a:off x="7702511" y="2662210"/>
            <a:ext cx="4213013" cy="369332"/>
          </a:xfrm>
          <a:prstGeom prst="rect">
            <a:avLst/>
          </a:prstGeom>
        </p:spPr>
        <p:txBody>
          <a:bodyPr wrap="none">
            <a:spAutoFit/>
          </a:bodyPr>
          <a:lstStyle/>
          <a:p>
            <a:r>
              <a:rPr lang="en-US" dirty="0">
                <a:hlinkClick r:id="rId7"/>
              </a:rPr>
              <a:t>https://www.ihda.org/property-managers/</a:t>
            </a:r>
            <a:endParaRPr lang="en-US" dirty="0"/>
          </a:p>
        </p:txBody>
      </p:sp>
      <p:sp>
        <p:nvSpPr>
          <p:cNvPr id="12" name="TextBox 11">
            <a:extLst>
              <a:ext uri="{FF2B5EF4-FFF2-40B4-BE49-F238E27FC236}">
                <a16:creationId xmlns:a16="http://schemas.microsoft.com/office/drawing/2014/main" id="{A7DE7E6C-99BB-413C-8071-26DE079F2022}"/>
              </a:ext>
            </a:extLst>
          </p:cNvPr>
          <p:cNvSpPr txBox="1"/>
          <p:nvPr/>
        </p:nvSpPr>
        <p:spPr>
          <a:xfrm>
            <a:off x="4551067" y="4688389"/>
            <a:ext cx="3602333" cy="369332"/>
          </a:xfrm>
          <a:prstGeom prst="rect">
            <a:avLst/>
          </a:prstGeom>
          <a:noFill/>
        </p:spPr>
        <p:txBody>
          <a:bodyPr wrap="none" rtlCol="0">
            <a:spAutoFit/>
          </a:bodyPr>
          <a:lstStyle/>
          <a:p>
            <a:r>
              <a:rPr lang="en-US" dirty="0"/>
              <a:t>Step 2: Click on Financial Monitoring</a:t>
            </a:r>
          </a:p>
        </p:txBody>
      </p:sp>
      <p:pic>
        <p:nvPicPr>
          <p:cNvPr id="6" name="Audio 5">
            <a:hlinkClick r:id="" action="ppaction://media"/>
            <a:extLst>
              <a:ext uri="{FF2B5EF4-FFF2-40B4-BE49-F238E27FC236}">
                <a16:creationId xmlns:a16="http://schemas.microsoft.com/office/drawing/2014/main" id="{35D1A21E-1377-40A6-B1E4-2F7538F210D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54063510"/>
      </p:ext>
    </p:extLst>
  </p:cSld>
  <p:clrMapOvr>
    <a:masterClrMapping/>
  </p:clrMapOvr>
  <mc:AlternateContent xmlns:mc="http://schemas.openxmlformats.org/markup-compatibility/2006">
    <mc:Choice xmlns:p14="http://schemas.microsoft.com/office/powerpoint/2010/main" Requires="p14">
      <p:transition spd="slow" p14:dur="2000" advTm="16078"/>
    </mc:Choice>
    <mc:Fallback>
      <p:transition spd="slow" advTm="16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7FE6-383C-49EE-8D21-030FF2BB55E2}"/>
              </a:ext>
            </a:extLst>
          </p:cNvPr>
          <p:cNvSpPr>
            <a:spLocks noGrp="1"/>
          </p:cNvSpPr>
          <p:nvPr>
            <p:ph type="title"/>
          </p:nvPr>
        </p:nvSpPr>
        <p:spPr/>
        <p:txBody>
          <a:bodyPr/>
          <a:lstStyle/>
          <a:p>
            <a:r>
              <a:rPr lang="en-US" dirty="0"/>
              <a:t>Changes to the Audit Guide / Exhibit A</a:t>
            </a:r>
          </a:p>
        </p:txBody>
      </p:sp>
      <p:sp>
        <p:nvSpPr>
          <p:cNvPr id="3" name="Content Placeholder 2">
            <a:extLst>
              <a:ext uri="{FF2B5EF4-FFF2-40B4-BE49-F238E27FC236}">
                <a16:creationId xmlns:a16="http://schemas.microsoft.com/office/drawing/2014/main" id="{0861CE7D-698E-4F58-BB6A-269B1D7DB94D}"/>
              </a:ext>
            </a:extLst>
          </p:cNvPr>
          <p:cNvSpPr>
            <a:spLocks noGrp="1"/>
          </p:cNvSpPr>
          <p:nvPr>
            <p:ph idx="1"/>
          </p:nvPr>
        </p:nvSpPr>
        <p:spPr>
          <a:xfrm>
            <a:off x="838200" y="1825624"/>
            <a:ext cx="10515600" cy="4530725"/>
          </a:xfrm>
        </p:spPr>
        <p:txBody>
          <a:bodyPr>
            <a:normAutofit fontScale="62500" lnSpcReduction="20000"/>
          </a:bodyPr>
          <a:lstStyle/>
          <a:p>
            <a:pPr marL="0" indent="0">
              <a:buNone/>
            </a:pPr>
            <a:r>
              <a:rPr lang="en-US" sz="3400" dirty="0"/>
              <a:t>As of July 1</a:t>
            </a:r>
            <a:r>
              <a:rPr lang="en-US" sz="3400" baseline="30000" dirty="0"/>
              <a:t>st</a:t>
            </a:r>
            <a:r>
              <a:rPr lang="en-US" sz="3400" dirty="0"/>
              <a:t>, 2019, IHDA changed its Multifamily Audit Guidelines</a:t>
            </a:r>
          </a:p>
          <a:p>
            <a:pPr marL="0" indent="0">
              <a:buNone/>
            </a:pPr>
            <a:endParaRPr lang="en-US" sz="3400" dirty="0"/>
          </a:p>
          <a:p>
            <a:r>
              <a:rPr lang="en-US" sz="3400" dirty="0"/>
              <a:t>Cashflow Statements - Accounting Standards updates in reporting on reserve deposits &amp; withdrawals </a:t>
            </a:r>
          </a:p>
          <a:p>
            <a:pPr marL="0" indent="0">
              <a:buNone/>
            </a:pPr>
            <a:endParaRPr lang="en-US" sz="3400" dirty="0"/>
          </a:p>
          <a:p>
            <a:r>
              <a:rPr lang="en-US" sz="3400" dirty="0"/>
              <a:t>Expense Categories – New categories for operations &amp; cash flow statements (Exhibit A) </a:t>
            </a:r>
          </a:p>
          <a:p>
            <a:pPr lvl="1"/>
            <a:r>
              <a:rPr lang="en-US" sz="3000" dirty="0"/>
              <a:t>If your specific line item is not listed use “Other”</a:t>
            </a:r>
          </a:p>
          <a:p>
            <a:endParaRPr lang="en-US" sz="3400" dirty="0"/>
          </a:p>
          <a:p>
            <a:r>
              <a:rPr lang="en-US" sz="3400" dirty="0"/>
              <a:t>Inclusion of a Debt Coverage Ratio (DCR) calculation to facilitate IHDA financial reviews (Exhibit A)</a:t>
            </a:r>
          </a:p>
          <a:p>
            <a:endParaRPr lang="en-US" dirty="0"/>
          </a:p>
          <a:p>
            <a:pPr marL="0" indent="0">
              <a:buNone/>
            </a:pPr>
            <a:endParaRPr lang="en-US" sz="2000" dirty="0"/>
          </a:p>
          <a:p>
            <a:pPr marL="0" indent="0">
              <a:buNone/>
            </a:pPr>
            <a:r>
              <a:rPr lang="en-US" sz="2000" dirty="0"/>
              <a:t>Refer to the Management Bulletin #486 distributed on January 17</a:t>
            </a:r>
            <a:r>
              <a:rPr lang="en-US" sz="2000" baseline="30000" dirty="0"/>
              <a:t>th</a:t>
            </a:r>
            <a:r>
              <a:rPr lang="en-US" sz="2000" dirty="0"/>
              <a:t> IHDA Website, Financial Monitoring  </a:t>
            </a:r>
            <a:r>
              <a:rPr lang="en-US" sz="2000" dirty="0">
                <a:hlinkClick r:id="rId5"/>
              </a:rPr>
              <a:t>https://www.ihda.org/property-managers/</a:t>
            </a: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ABFFB24E-AB2C-4DB1-B0F5-5222C6CF3EAC}"/>
              </a:ext>
            </a:extLst>
          </p:cNvPr>
          <p:cNvSpPr>
            <a:spLocks noGrp="1"/>
          </p:cNvSpPr>
          <p:nvPr>
            <p:ph type="ftr" sz="quarter" idx="11"/>
          </p:nvPr>
        </p:nvSpPr>
        <p:spPr/>
        <p:txBody>
          <a:bodyPr/>
          <a:lstStyle/>
          <a:p>
            <a:r>
              <a:rPr lang="en-US"/>
              <a:t>March 2020</a:t>
            </a:r>
            <a:endParaRPr lang="en-US" dirty="0"/>
          </a:p>
        </p:txBody>
      </p:sp>
      <p:pic>
        <p:nvPicPr>
          <p:cNvPr id="7" name="Audio 6">
            <a:hlinkClick r:id="" action="ppaction://media"/>
            <a:extLst>
              <a:ext uri="{FF2B5EF4-FFF2-40B4-BE49-F238E27FC236}">
                <a16:creationId xmlns:a16="http://schemas.microsoft.com/office/drawing/2014/main" id="{EFEAE484-7FD0-4A8C-96F7-2582A2FB1B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88446190"/>
      </p:ext>
    </p:extLst>
  </p:cSld>
  <p:clrMapOvr>
    <a:masterClrMapping/>
  </p:clrMapOvr>
  <mc:AlternateContent xmlns:mc="http://schemas.openxmlformats.org/markup-compatibility/2006">
    <mc:Choice xmlns:p14="http://schemas.microsoft.com/office/powerpoint/2010/main" Requires="p14">
      <p:transition spd="slow" p14:dur="2000" advTm="53238"/>
    </mc:Choice>
    <mc:Fallback>
      <p:transition spd="slow" advTm="53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96A-59F8-43EF-9D09-0F84CCB4C7C4}"/>
              </a:ext>
            </a:extLst>
          </p:cNvPr>
          <p:cNvSpPr>
            <a:spLocks noGrp="1"/>
          </p:cNvSpPr>
          <p:nvPr>
            <p:ph type="title"/>
          </p:nvPr>
        </p:nvSpPr>
        <p:spPr/>
        <p:txBody>
          <a:bodyPr>
            <a:normAutofit fontScale="90000"/>
          </a:bodyPr>
          <a:lstStyle/>
          <a:p>
            <a:br>
              <a:rPr lang="en-US" dirty="0"/>
            </a:br>
            <a:r>
              <a:rPr lang="en-US" dirty="0"/>
              <a:t>Which Financial Reporting Requirements Should You Use?</a:t>
            </a:r>
            <a:br>
              <a:rPr lang="en-US" dirty="0"/>
            </a:br>
            <a:endParaRPr lang="en-US" dirty="0"/>
          </a:p>
        </p:txBody>
      </p:sp>
      <p:sp>
        <p:nvSpPr>
          <p:cNvPr id="3" name="Content Placeholder 2">
            <a:extLst>
              <a:ext uri="{FF2B5EF4-FFF2-40B4-BE49-F238E27FC236}">
                <a16:creationId xmlns:a16="http://schemas.microsoft.com/office/drawing/2014/main" id="{60884774-9AAB-4095-A788-604A36585922}"/>
              </a:ext>
            </a:extLst>
          </p:cNvPr>
          <p:cNvSpPr>
            <a:spLocks noGrp="1"/>
          </p:cNvSpPr>
          <p:nvPr>
            <p:ph idx="1"/>
          </p:nvPr>
        </p:nvSpPr>
        <p:spPr>
          <a:xfrm>
            <a:off x="1066800" y="1825625"/>
            <a:ext cx="10515600" cy="4351338"/>
          </a:xfrm>
        </p:spPr>
        <p:txBody>
          <a:bodyPr/>
          <a:lstStyle/>
          <a:p>
            <a:r>
              <a:rPr lang="en-US" dirty="0"/>
              <a:t>Either audited financial </a:t>
            </a:r>
            <a:r>
              <a:rPr lang="en-US" u="sng" dirty="0"/>
              <a:t>or</a:t>
            </a:r>
            <a:r>
              <a:rPr lang="en-US" dirty="0"/>
              <a:t> CPA-certified financial statements</a:t>
            </a:r>
          </a:p>
          <a:p>
            <a:pPr lvl="1"/>
            <a:r>
              <a:rPr lang="en-US" sz="2800" dirty="0"/>
              <a:t>Be sure to include property specific information and/or property-specific statements in your supplemental information</a:t>
            </a:r>
          </a:p>
          <a:p>
            <a:r>
              <a:rPr lang="en-US" dirty="0"/>
              <a:t>Review your Loan Documents, Mortgage Note or Regulatory Agreement</a:t>
            </a:r>
          </a:p>
          <a:p>
            <a:pPr marL="0" indent="0">
              <a:buNone/>
            </a:pPr>
            <a:endParaRPr lang="en-US" dirty="0"/>
          </a:p>
        </p:txBody>
      </p:sp>
      <p:sp>
        <p:nvSpPr>
          <p:cNvPr id="4" name="Footer Placeholder 3">
            <a:extLst>
              <a:ext uri="{FF2B5EF4-FFF2-40B4-BE49-F238E27FC236}">
                <a16:creationId xmlns:a16="http://schemas.microsoft.com/office/drawing/2014/main" id="{4C194E28-F489-4C07-B0B7-B0B11C707005}"/>
              </a:ext>
            </a:extLst>
          </p:cNvPr>
          <p:cNvSpPr>
            <a:spLocks noGrp="1"/>
          </p:cNvSpPr>
          <p:nvPr>
            <p:ph type="ftr" sz="quarter" idx="11"/>
          </p:nvPr>
        </p:nvSpPr>
        <p:spPr/>
        <p:txBody>
          <a:bodyPr/>
          <a:lstStyle/>
          <a:p>
            <a:r>
              <a:rPr lang="en-US"/>
              <a:t>March 2020</a:t>
            </a:r>
            <a:endParaRPr lang="en-US" dirty="0"/>
          </a:p>
        </p:txBody>
      </p:sp>
      <p:pic>
        <p:nvPicPr>
          <p:cNvPr id="6" name="Picture 5">
            <a:extLst>
              <a:ext uri="{FF2B5EF4-FFF2-40B4-BE49-F238E27FC236}">
                <a16:creationId xmlns:a16="http://schemas.microsoft.com/office/drawing/2014/main" id="{C9E5A3B0-CFCB-4CE8-91C6-29A2BFACFB7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34277" y="4003738"/>
            <a:ext cx="3062323" cy="2173225"/>
          </a:xfrm>
          <a:prstGeom prst="rect">
            <a:avLst/>
          </a:prstGeom>
        </p:spPr>
      </p:pic>
      <p:sp>
        <p:nvSpPr>
          <p:cNvPr id="7" name="TextBox 6">
            <a:extLst>
              <a:ext uri="{FF2B5EF4-FFF2-40B4-BE49-F238E27FC236}">
                <a16:creationId xmlns:a16="http://schemas.microsoft.com/office/drawing/2014/main" id="{2E6F3CAC-9B22-4992-B4EB-6C26E28DDD4E}"/>
              </a:ext>
            </a:extLst>
          </p:cNvPr>
          <p:cNvSpPr txBox="1"/>
          <p:nvPr/>
        </p:nvSpPr>
        <p:spPr>
          <a:xfrm rot="21134130">
            <a:off x="8507613" y="4767185"/>
            <a:ext cx="1715652" cy="646331"/>
          </a:xfrm>
          <a:prstGeom prst="rect">
            <a:avLst/>
          </a:prstGeom>
          <a:noFill/>
        </p:spPr>
        <p:txBody>
          <a:bodyPr wrap="square" rtlCol="0">
            <a:spAutoFit/>
          </a:bodyPr>
          <a:lstStyle/>
          <a:p>
            <a:r>
              <a:rPr lang="en-US" sz="1200" dirty="0"/>
              <a:t>Loan Documents</a:t>
            </a:r>
          </a:p>
          <a:p>
            <a:r>
              <a:rPr lang="en-US" sz="1200" dirty="0"/>
              <a:t>Mortgage Note</a:t>
            </a:r>
          </a:p>
          <a:p>
            <a:r>
              <a:rPr lang="en-US" sz="1200" dirty="0"/>
              <a:t>Regulatory Agreement</a:t>
            </a:r>
          </a:p>
        </p:txBody>
      </p:sp>
      <p:pic>
        <p:nvPicPr>
          <p:cNvPr id="9" name="Audio 8">
            <a:hlinkClick r:id="" action="ppaction://media"/>
            <a:extLst>
              <a:ext uri="{FF2B5EF4-FFF2-40B4-BE49-F238E27FC236}">
                <a16:creationId xmlns:a16="http://schemas.microsoft.com/office/drawing/2014/main" id="{85E3A0C1-9DFC-4E72-88FA-FC1038944A4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29923730"/>
      </p:ext>
    </p:extLst>
  </p:cSld>
  <p:clrMapOvr>
    <a:masterClrMapping/>
  </p:clrMapOvr>
  <mc:AlternateContent xmlns:mc="http://schemas.openxmlformats.org/markup-compatibility/2006">
    <mc:Choice xmlns:p14="http://schemas.microsoft.com/office/powerpoint/2010/main" Requires="p14">
      <p:transition spd="slow" p14:dur="2000" advTm="24931"/>
    </mc:Choice>
    <mc:Fallback>
      <p:transition spd="slow" advTm="24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696A-59F8-43EF-9D09-0F84CCB4C7C4}"/>
              </a:ext>
            </a:extLst>
          </p:cNvPr>
          <p:cNvSpPr>
            <a:spLocks noGrp="1"/>
          </p:cNvSpPr>
          <p:nvPr>
            <p:ph type="title"/>
          </p:nvPr>
        </p:nvSpPr>
        <p:spPr>
          <a:xfrm>
            <a:off x="838200" y="433457"/>
            <a:ext cx="10515600" cy="2044700"/>
          </a:xfrm>
        </p:spPr>
        <p:txBody>
          <a:bodyPr>
            <a:normAutofit fontScale="90000"/>
          </a:bodyPr>
          <a:lstStyle/>
          <a:p>
            <a:r>
              <a:rPr lang="en-US" sz="4000" dirty="0"/>
              <a:t>Financial Reporting Requirement Method: Regulatory Agreement “Borrower Duties”</a:t>
            </a:r>
            <a:br>
              <a:rPr lang="en-US" sz="4000" dirty="0">
                <a:latin typeface="+mn-lt"/>
              </a:rPr>
            </a:br>
            <a:br>
              <a:rPr lang="en-US" sz="4000" dirty="0">
                <a:latin typeface="+mn-lt"/>
              </a:rPr>
            </a:br>
            <a:endParaRPr lang="en-US" sz="4000" dirty="0">
              <a:latin typeface="+mn-lt"/>
            </a:endParaRPr>
          </a:p>
        </p:txBody>
      </p:sp>
      <p:sp>
        <p:nvSpPr>
          <p:cNvPr id="10" name="Content Placeholder 9">
            <a:extLst>
              <a:ext uri="{FF2B5EF4-FFF2-40B4-BE49-F238E27FC236}">
                <a16:creationId xmlns:a16="http://schemas.microsoft.com/office/drawing/2014/main" id="{713CAF0C-0BF8-4FFE-886E-4961C94E6A15}"/>
              </a:ext>
            </a:extLst>
          </p:cNvPr>
          <p:cNvSpPr>
            <a:spLocks noGrp="1"/>
          </p:cNvSpPr>
          <p:nvPr>
            <p:ph idx="1"/>
          </p:nvPr>
        </p:nvSpPr>
        <p:spPr>
          <a:xfrm>
            <a:off x="838200" y="1690688"/>
            <a:ext cx="10515600" cy="4665662"/>
          </a:xfrm>
        </p:spPr>
        <p:txBody>
          <a:bodyPr>
            <a:normAutofit fontScale="62500" lnSpcReduction="20000"/>
          </a:bodyPr>
          <a:lstStyle/>
          <a:p>
            <a:pPr marL="0" indent="0">
              <a:buNone/>
            </a:pPr>
            <a:r>
              <a:rPr lang="en-US" sz="3200" b="1" dirty="0"/>
              <a:t>DEVELOPMENT A:</a:t>
            </a:r>
          </a:p>
          <a:p>
            <a:pPr marL="0" indent="0">
              <a:buNone/>
            </a:pPr>
            <a:r>
              <a:rPr lang="en-US" sz="3200" b="1" dirty="0"/>
              <a:t>Annual Financial Statement Report, Section 5. Borrower Duties (@pg6)</a:t>
            </a:r>
            <a:br>
              <a:rPr lang="en-US" sz="3200" dirty="0"/>
            </a:br>
            <a:r>
              <a:rPr lang="en-US" sz="3200" u="sng" dirty="0"/>
              <a:t>Financial and Expense Reports</a:t>
            </a:r>
            <a:r>
              <a:rPr lang="en-US" sz="3200" dirty="0"/>
              <a:t>.  Within ninety (90) days following the end of the Borrower’s fiscal year, in a manner prescribed by the Authority in writing, Borrower shall furnish the Authority with a </a:t>
            </a:r>
            <a:r>
              <a:rPr lang="en-US" sz="3200" dirty="0">
                <a:highlight>
                  <a:srgbClr val="FFFF00"/>
                </a:highlight>
              </a:rPr>
              <a:t>complete </a:t>
            </a:r>
            <a:r>
              <a:rPr lang="en-US" sz="3200" b="1" u="sng" dirty="0">
                <a:solidFill>
                  <a:srgbClr val="FF0000"/>
                </a:solidFill>
                <a:highlight>
                  <a:srgbClr val="FFFF00"/>
                </a:highlight>
              </a:rPr>
              <a:t>annual</a:t>
            </a:r>
            <a:r>
              <a:rPr lang="en-US" sz="3200" b="1" u="sng" dirty="0">
                <a:highlight>
                  <a:srgbClr val="FFFF00"/>
                </a:highlight>
              </a:rPr>
              <a:t> </a:t>
            </a:r>
            <a:r>
              <a:rPr lang="en-US" sz="3200" dirty="0">
                <a:highlight>
                  <a:srgbClr val="FFFF00"/>
                </a:highlight>
              </a:rPr>
              <a:t>financial report </a:t>
            </a:r>
            <a:r>
              <a:rPr lang="en-US" sz="3200" dirty="0"/>
              <a:t>for the Development based upon an examination of the books and records of the Development, prepared at Borrower’s expense in accordance with the written requirements of the Authority, and certified to Borrower by an Illinois licensed certified public accountant.</a:t>
            </a:r>
            <a:br>
              <a:rPr lang="en-US" sz="3200" dirty="0"/>
            </a:br>
            <a:r>
              <a:rPr lang="en-US" dirty="0"/>
              <a:t> </a:t>
            </a:r>
          </a:p>
          <a:p>
            <a:pPr marL="0" indent="0" algn="ctr">
              <a:buNone/>
            </a:pPr>
            <a:r>
              <a:rPr lang="en-US" sz="3100" b="1" dirty="0"/>
              <a:t>OR</a:t>
            </a:r>
          </a:p>
          <a:p>
            <a:pPr marL="0" indent="0">
              <a:buNone/>
            </a:pPr>
            <a:r>
              <a:rPr lang="en-US" sz="3100" b="1" dirty="0"/>
              <a:t>DEVELOPMENT B:</a:t>
            </a:r>
            <a:br>
              <a:rPr lang="en-US" sz="3100" dirty="0"/>
            </a:br>
            <a:r>
              <a:rPr lang="en-US" sz="3100" b="1" dirty="0"/>
              <a:t>Certified Audited Financial Statement Report, Section 7. Borrower Duties (@pg13)</a:t>
            </a:r>
            <a:br>
              <a:rPr lang="en-US" sz="3100" dirty="0"/>
            </a:br>
            <a:r>
              <a:rPr lang="en-US" sz="3200" u="sng" dirty="0"/>
              <a:t>Financial Statement</a:t>
            </a:r>
            <a:r>
              <a:rPr lang="en-US" sz="3200" dirty="0"/>
              <a:t>.  Within ninety (90) days following the end of each Calendar Year (commencing with the first year following the Final Closing Date), Borrower shall furnish to IHDA a </a:t>
            </a:r>
            <a:r>
              <a:rPr lang="en-US" sz="3200" dirty="0">
                <a:highlight>
                  <a:srgbClr val="FFFF00"/>
                </a:highlight>
              </a:rPr>
              <a:t>complete </a:t>
            </a:r>
            <a:r>
              <a:rPr lang="en-US" sz="3200" b="1" u="sng" dirty="0">
                <a:solidFill>
                  <a:srgbClr val="FF0000"/>
                </a:solidFill>
                <a:highlight>
                  <a:srgbClr val="FFFF00"/>
                </a:highlight>
              </a:rPr>
              <a:t>audited</a:t>
            </a:r>
            <a:r>
              <a:rPr lang="en-US" sz="3200" dirty="0">
                <a:highlight>
                  <a:srgbClr val="FFFF00"/>
                </a:highlight>
              </a:rPr>
              <a:t> financial statement report</a:t>
            </a:r>
            <a:r>
              <a:rPr lang="en-US" sz="3200" dirty="0"/>
              <a:t> for the Development based upon an examination of the books and records of Borrower, prepared at Borrower’s expense in accordance with the GAO Standards, generally accepted accounting principles and such other standards as IHDA may require, and certified to Borrower by an Illinois licensed certified public accountant, or other person acceptable to IHDA.</a:t>
            </a:r>
          </a:p>
        </p:txBody>
      </p:sp>
      <p:sp>
        <p:nvSpPr>
          <p:cNvPr id="4" name="Footer Placeholder 3">
            <a:extLst>
              <a:ext uri="{FF2B5EF4-FFF2-40B4-BE49-F238E27FC236}">
                <a16:creationId xmlns:a16="http://schemas.microsoft.com/office/drawing/2014/main" id="{4C194E28-F489-4C07-B0B7-B0B11C707005}"/>
              </a:ext>
            </a:extLst>
          </p:cNvPr>
          <p:cNvSpPr>
            <a:spLocks noGrp="1"/>
          </p:cNvSpPr>
          <p:nvPr>
            <p:ph type="ftr" sz="quarter" idx="11"/>
          </p:nvPr>
        </p:nvSpPr>
        <p:spPr/>
        <p:txBody>
          <a:bodyPr/>
          <a:lstStyle/>
          <a:p>
            <a:r>
              <a:rPr lang="en-US"/>
              <a:t>March 2020</a:t>
            </a:r>
            <a:endParaRPr lang="en-US" dirty="0"/>
          </a:p>
        </p:txBody>
      </p:sp>
      <p:pic>
        <p:nvPicPr>
          <p:cNvPr id="6" name="Audio 5">
            <a:hlinkClick r:id="" action="ppaction://media"/>
            <a:extLst>
              <a:ext uri="{FF2B5EF4-FFF2-40B4-BE49-F238E27FC236}">
                <a16:creationId xmlns:a16="http://schemas.microsoft.com/office/drawing/2014/main" id="{A0D1F77A-F234-456A-8C7D-9029DACE38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58031377"/>
      </p:ext>
    </p:extLst>
  </p:cSld>
  <p:clrMapOvr>
    <a:masterClrMapping/>
  </p:clrMapOvr>
  <mc:AlternateContent xmlns:mc="http://schemas.openxmlformats.org/markup-compatibility/2006">
    <mc:Choice xmlns:p14="http://schemas.microsoft.com/office/powerpoint/2010/main" Requires="p14">
      <p:transition spd="slow" p14:dur="2000" advTm="52523"/>
    </mc:Choice>
    <mc:Fallback>
      <p:transition spd="slow" advTm="52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F9A4-7A43-476E-BFC7-117958AF7093}"/>
              </a:ext>
            </a:extLst>
          </p:cNvPr>
          <p:cNvSpPr>
            <a:spLocks noGrp="1"/>
          </p:cNvSpPr>
          <p:nvPr>
            <p:ph type="title"/>
          </p:nvPr>
        </p:nvSpPr>
        <p:spPr/>
        <p:txBody>
          <a:bodyPr/>
          <a:lstStyle/>
          <a:p>
            <a:r>
              <a:rPr lang="en-US" dirty="0"/>
              <a:t>Financial Reporting: Audited Financial Stmt.</a:t>
            </a:r>
          </a:p>
        </p:txBody>
      </p:sp>
      <p:sp>
        <p:nvSpPr>
          <p:cNvPr id="3" name="Content Placeholder 2">
            <a:extLst>
              <a:ext uri="{FF2B5EF4-FFF2-40B4-BE49-F238E27FC236}">
                <a16:creationId xmlns:a16="http://schemas.microsoft.com/office/drawing/2014/main" id="{07F86A85-5794-4972-9748-F2E7CE35AD14}"/>
              </a:ext>
            </a:extLst>
          </p:cNvPr>
          <p:cNvSpPr>
            <a:spLocks noGrp="1"/>
          </p:cNvSpPr>
          <p:nvPr>
            <p:ph idx="1"/>
          </p:nvPr>
        </p:nvSpPr>
        <p:spPr>
          <a:xfrm>
            <a:off x="902208" y="1480376"/>
            <a:ext cx="10515600" cy="4351338"/>
          </a:xfrm>
        </p:spPr>
        <p:txBody>
          <a:bodyPr>
            <a:normAutofit lnSpcReduction="10000"/>
          </a:bodyPr>
          <a:lstStyle/>
          <a:p>
            <a:pPr marL="0" indent="0">
              <a:buNone/>
            </a:pPr>
            <a:r>
              <a:rPr lang="en-US" u="sng" dirty="0"/>
              <a:t>Audited Financial Statements include the following:</a:t>
            </a:r>
          </a:p>
          <a:p>
            <a:r>
              <a:rPr lang="en-US" dirty="0"/>
              <a:t>Balance Sheets</a:t>
            </a:r>
          </a:p>
          <a:p>
            <a:r>
              <a:rPr lang="en-US" dirty="0"/>
              <a:t>Statement of Partners’ Equity</a:t>
            </a:r>
          </a:p>
          <a:p>
            <a:r>
              <a:rPr lang="en-US" dirty="0"/>
              <a:t>Statement of Operations</a:t>
            </a:r>
          </a:p>
          <a:p>
            <a:r>
              <a:rPr lang="en-US" dirty="0"/>
              <a:t>Statement of Cashflow</a:t>
            </a:r>
          </a:p>
          <a:p>
            <a:r>
              <a:rPr lang="en-US" dirty="0"/>
              <a:t>Notes to the statements</a:t>
            </a:r>
          </a:p>
          <a:p>
            <a:r>
              <a:rPr lang="en-US" dirty="0"/>
              <a:t>Supplemental Information</a:t>
            </a:r>
          </a:p>
          <a:p>
            <a:r>
              <a:rPr lang="en-US" dirty="0"/>
              <a:t>Debt Service</a:t>
            </a:r>
          </a:p>
          <a:p>
            <a:r>
              <a:rPr lang="en-US" dirty="0"/>
              <a:t>Findings, Questioned Costs, &amp; Corrective Action Plans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1253B0B-DEC8-43A5-AE1C-0B2323566BCD}"/>
              </a:ext>
            </a:extLst>
          </p:cNvPr>
          <p:cNvSpPr>
            <a:spLocks noGrp="1"/>
          </p:cNvSpPr>
          <p:nvPr>
            <p:ph type="ftr" sz="quarter" idx="11"/>
          </p:nvPr>
        </p:nvSpPr>
        <p:spPr/>
        <p:txBody>
          <a:bodyPr/>
          <a:lstStyle/>
          <a:p>
            <a:r>
              <a:rPr lang="en-US"/>
              <a:t>March 2020</a:t>
            </a:r>
            <a:endParaRPr lang="en-US" dirty="0"/>
          </a:p>
        </p:txBody>
      </p:sp>
      <p:pic>
        <p:nvPicPr>
          <p:cNvPr id="9" name="Picture 8">
            <a:extLst>
              <a:ext uri="{FF2B5EF4-FFF2-40B4-BE49-F238E27FC236}">
                <a16:creationId xmlns:a16="http://schemas.microsoft.com/office/drawing/2014/main" id="{7103B721-2A96-4AA2-BA38-5D18E73D34E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27169" y="2054393"/>
            <a:ext cx="4040327" cy="3030245"/>
          </a:xfrm>
          <a:prstGeom prst="rect">
            <a:avLst/>
          </a:prstGeom>
        </p:spPr>
      </p:pic>
      <p:sp>
        <p:nvSpPr>
          <p:cNvPr id="8" name="TextBox 7">
            <a:extLst>
              <a:ext uri="{FF2B5EF4-FFF2-40B4-BE49-F238E27FC236}">
                <a16:creationId xmlns:a16="http://schemas.microsoft.com/office/drawing/2014/main" id="{129480C6-66AA-4A03-A09F-44C23B4F04F3}"/>
              </a:ext>
            </a:extLst>
          </p:cNvPr>
          <p:cNvSpPr txBox="1"/>
          <p:nvPr/>
        </p:nvSpPr>
        <p:spPr>
          <a:xfrm>
            <a:off x="774192" y="5894685"/>
            <a:ext cx="11155680" cy="923330"/>
          </a:xfrm>
          <a:prstGeom prst="rect">
            <a:avLst/>
          </a:prstGeom>
          <a:noFill/>
        </p:spPr>
        <p:txBody>
          <a:bodyPr wrap="square" rtlCol="0">
            <a:spAutoFit/>
          </a:bodyPr>
          <a:lstStyle/>
          <a:p>
            <a:r>
              <a:rPr lang="en-US" dirty="0"/>
              <a:t>Multifamily Audit Guide, IHDA Website, Financial Monitoring  </a:t>
            </a:r>
            <a:r>
              <a:rPr lang="en-US" dirty="0">
                <a:hlinkClick r:id="rId7"/>
              </a:rPr>
              <a:t>https://www.ihda.org/property-managers/</a:t>
            </a:r>
            <a:endParaRPr lang="en-US" dirty="0"/>
          </a:p>
          <a:p>
            <a:r>
              <a:rPr lang="en-US" dirty="0"/>
              <a:t>  </a:t>
            </a:r>
          </a:p>
          <a:p>
            <a:endParaRPr lang="en-US" dirty="0"/>
          </a:p>
        </p:txBody>
      </p:sp>
      <p:pic>
        <p:nvPicPr>
          <p:cNvPr id="7" name="Audio 6">
            <a:hlinkClick r:id="" action="ppaction://media"/>
            <a:extLst>
              <a:ext uri="{FF2B5EF4-FFF2-40B4-BE49-F238E27FC236}">
                <a16:creationId xmlns:a16="http://schemas.microsoft.com/office/drawing/2014/main" id="{C753092B-0D76-4E3F-9D85-C0869EC1A28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84348480"/>
      </p:ext>
    </p:extLst>
  </p:cSld>
  <p:clrMapOvr>
    <a:masterClrMapping/>
  </p:clrMapOvr>
  <mc:AlternateContent xmlns:mc="http://schemas.openxmlformats.org/markup-compatibility/2006">
    <mc:Choice xmlns:p14="http://schemas.microsoft.com/office/powerpoint/2010/main" Requires="p14">
      <p:transition spd="slow" p14:dur="2000" advTm="18680"/>
    </mc:Choice>
    <mc:Fallback>
      <p:transition spd="slow" advTm="18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1055</Words>
  <Application>Microsoft Office PowerPoint</Application>
  <PresentationFormat>Widescreen</PresentationFormat>
  <Paragraphs>157</Paragraphs>
  <Slides>15</Slides>
  <Notes>15</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Asset Management Presents: Preparing for Financial Audit</vt:lpstr>
      <vt:lpstr>Shout Out! Financial Analyst Team</vt:lpstr>
      <vt:lpstr>Preparing for Financial Audit: Learning Objectives </vt:lpstr>
      <vt:lpstr>IHDA Website: Where to Find the Audit Guidelines &amp; Documents</vt:lpstr>
      <vt:lpstr>IHDA Website: Where to Find the Audit Guidelines &amp; Exhibit A</vt:lpstr>
      <vt:lpstr>Changes to the Audit Guide / Exhibit A</vt:lpstr>
      <vt:lpstr> Which Financial Reporting Requirements Should You Use? </vt:lpstr>
      <vt:lpstr>Financial Reporting Requirement Method: Regulatory Agreement “Borrower Duties”  </vt:lpstr>
      <vt:lpstr>Financial Reporting: Audited Financial Stmt.</vt:lpstr>
      <vt:lpstr>Audited Financial Statement (cont.)</vt:lpstr>
      <vt:lpstr>Financial Reporting: CPA Certified Financial Statements</vt:lpstr>
      <vt:lpstr>  Which Surplus Cash Calculation Requirements Should You Use?  </vt:lpstr>
      <vt:lpstr> Financial Reporting Submission Due Dates </vt:lpstr>
      <vt:lpstr>Important Contact Information &amp; References</vt:lpstr>
      <vt:lpstr>Thank you for viewing… Asset Management’s Preparing for Financial Audit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 Management Presents: Preparing for Financial Audit</dc:title>
  <dc:creator>Leslie Cain</dc:creator>
  <cp:lastModifiedBy>Leslie Cain</cp:lastModifiedBy>
  <cp:revision>8</cp:revision>
  <cp:lastPrinted>2020-03-06T14:19:54Z</cp:lastPrinted>
  <dcterms:created xsi:type="dcterms:W3CDTF">2020-03-06T14:15:40Z</dcterms:created>
  <dcterms:modified xsi:type="dcterms:W3CDTF">2020-03-06T15:05:37Z</dcterms:modified>
</cp:coreProperties>
</file>